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643" r:id="rId2"/>
    <p:sldId id="725" r:id="rId3"/>
    <p:sldId id="672" r:id="rId4"/>
    <p:sldId id="683" r:id="rId5"/>
    <p:sldId id="692" r:id="rId6"/>
    <p:sldId id="688" r:id="rId7"/>
    <p:sldId id="689" r:id="rId8"/>
    <p:sldId id="690" r:id="rId9"/>
    <p:sldId id="691" r:id="rId10"/>
    <p:sldId id="687" r:id="rId11"/>
    <p:sldId id="665" r:id="rId12"/>
    <p:sldId id="694" r:id="rId13"/>
    <p:sldId id="696" r:id="rId14"/>
    <p:sldId id="695" r:id="rId15"/>
    <p:sldId id="707" r:id="rId16"/>
    <p:sldId id="708" r:id="rId17"/>
    <p:sldId id="709" r:id="rId18"/>
    <p:sldId id="697" r:id="rId19"/>
    <p:sldId id="698" r:id="rId20"/>
    <p:sldId id="699" r:id="rId21"/>
    <p:sldId id="700" r:id="rId22"/>
    <p:sldId id="701" r:id="rId23"/>
    <p:sldId id="714" r:id="rId24"/>
    <p:sldId id="715" r:id="rId25"/>
    <p:sldId id="716" r:id="rId26"/>
    <p:sldId id="702" r:id="rId27"/>
    <p:sldId id="703" r:id="rId28"/>
    <p:sldId id="704" r:id="rId29"/>
    <p:sldId id="705" r:id="rId30"/>
    <p:sldId id="706" r:id="rId31"/>
    <p:sldId id="717" r:id="rId32"/>
    <p:sldId id="718" r:id="rId33"/>
    <p:sldId id="719" r:id="rId34"/>
    <p:sldId id="710" r:id="rId35"/>
    <p:sldId id="720" r:id="rId36"/>
    <p:sldId id="711" r:id="rId37"/>
    <p:sldId id="668" r:id="rId38"/>
    <p:sldId id="669" r:id="rId39"/>
    <p:sldId id="670" r:id="rId40"/>
    <p:sldId id="685" r:id="rId41"/>
    <p:sldId id="722" r:id="rId42"/>
    <p:sldId id="721" r:id="rId43"/>
    <p:sldId id="686" r:id="rId44"/>
    <p:sldId id="673" r:id="rId45"/>
    <p:sldId id="674" r:id="rId46"/>
    <p:sldId id="675" r:id="rId47"/>
    <p:sldId id="676" r:id="rId48"/>
    <p:sldId id="677" r:id="rId49"/>
    <p:sldId id="680" r:id="rId50"/>
    <p:sldId id="726" r:id="rId51"/>
    <p:sldId id="723" r:id="rId52"/>
    <p:sldId id="724" r:id="rId53"/>
    <p:sldId id="713" r:id="rId54"/>
    <p:sldId id="730" r:id="rId55"/>
    <p:sldId id="729" r:id="rId56"/>
    <p:sldId id="731" r:id="rId57"/>
    <p:sldId id="728" r:id="rId58"/>
    <p:sldId id="727" r:id="rId59"/>
    <p:sldId id="684" r:id="rId60"/>
    <p:sldId id="712" r:id="rId61"/>
  </p:sldIdLst>
  <p:sldSz cx="13004800" cy="9753600"/>
  <p:notesSz cx="9144000" cy="6858000"/>
  <p:defaultTextStyle>
    <a:defPPr>
      <a:defRPr lang="en-US"/>
    </a:defPPr>
    <a:lvl1pPr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1pPr>
    <a:lvl2pPr marL="342900" indent="1143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2pPr>
    <a:lvl3pPr marL="685800" indent="2286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3pPr>
    <a:lvl4pPr marL="1028700" indent="3429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4pPr>
    <a:lvl5pPr marL="1371600" indent="4572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191B"/>
    <a:srgbClr val="D32226"/>
    <a:srgbClr val="1E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9" autoAdjust="0"/>
    <p:restoredTop sz="94660"/>
  </p:normalViewPr>
  <p:slideViewPr>
    <p:cSldViewPr>
      <p:cViewPr>
        <p:scale>
          <a:sx n="100" d="100"/>
          <a:sy n="100" d="100"/>
        </p:scale>
        <p:origin x="-1836" y="-28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hangingPunct="0">
              <a:defRPr sz="1200"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hangingPunct="0">
              <a:defRPr sz="1200"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>
              <a:defRPr/>
            </a:pPr>
            <a:fld id="{A43051B4-8243-4499-BF11-3768B0B2C1A2}" type="datetimeFigureOut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hangingPunct="0">
              <a:defRPr sz="1200"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hangingPunct="0">
              <a:defRPr sz="1200"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>
              <a:defRPr/>
            </a:pPr>
            <a:fld id="{E05FCFF5-923F-4A2E-B66C-7C2886989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60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noProof="0">
                <a:sym typeface="Noteworthy Bold" charset="0"/>
              </a:rPr>
              <a:t>Second level</a:t>
            </a:r>
          </a:p>
          <a:p>
            <a:pPr lvl="2"/>
            <a:r>
              <a:rPr lang="en-US" noProof="0">
                <a:sym typeface="Noteworthy Bold" charset="0"/>
              </a:rPr>
              <a:t>Third level</a:t>
            </a:r>
          </a:p>
          <a:p>
            <a:pPr lvl="3"/>
            <a:r>
              <a:rPr lang="en-US" noProof="0">
                <a:sym typeface="Noteworthy Bold" charset="0"/>
              </a:rPr>
              <a:t>Fourth level</a:t>
            </a:r>
          </a:p>
          <a:p>
            <a:pPr lvl="4"/>
            <a:r>
              <a:rPr lang="en-US" noProof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1049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6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07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68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75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04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88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25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28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94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97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67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32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81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69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81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15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27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09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477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53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02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57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008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917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230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232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491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856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172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64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938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8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377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80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670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522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972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816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634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856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84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598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4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104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14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27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656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989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813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423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604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750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47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04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82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90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1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/>
              </a:rPr>
              <a:t>Click to edit Master text styles</a:t>
            </a:r>
          </a:p>
          <a:p>
            <a:pPr lvl="1"/>
            <a:r>
              <a:rPr lang="en-US">
                <a:sym typeface="Helvetica Light"/>
              </a:rPr>
              <a:t>Second level</a:t>
            </a:r>
          </a:p>
          <a:p>
            <a:pPr lvl="2"/>
            <a:r>
              <a:rPr lang="en-US">
                <a:sym typeface="Helvetica Light"/>
              </a:rPr>
              <a:t>Third level</a:t>
            </a:r>
          </a:p>
          <a:p>
            <a:pPr lvl="3"/>
            <a:r>
              <a:rPr lang="en-US">
                <a:sym typeface="Helvetica Light"/>
              </a:rPr>
              <a:t>Fourth level</a:t>
            </a:r>
          </a:p>
          <a:p>
            <a:pPr lvl="4"/>
            <a:r>
              <a:rPr lang="en-US">
                <a:sym typeface="Helvetica Light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381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762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1143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524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905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23622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8194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32766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37338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pn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jpg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rlap.ristekdikti.go.id/" TargetMode="External"/><Relationship Id="rId5" Type="http://schemas.openxmlformats.org/officeDocument/2006/relationships/hyperlink" Target="http://banpt.or.id/direktori/prodi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3B2C70-5FF1-4F8A-9C6E-33580EC45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7058"/>
            <a:ext cx="13004800" cy="4406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BFCC0A-96BB-4D35-85F5-F6DA8BE55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004801" cy="4406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96E84-44A2-4354-8646-9CBB918DA8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99" y="3116261"/>
            <a:ext cx="9017000" cy="25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5440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002060"/>
                </a:solidFill>
              </a:rPr>
              <a:t>Profil</a:t>
            </a:r>
            <a:r>
              <a:rPr lang="en-US" sz="3600" b="1" dirty="0">
                <a:solidFill>
                  <a:srgbClr val="002060"/>
                </a:solidFill>
              </a:rPr>
              <a:t> Program </a:t>
            </a:r>
            <a:r>
              <a:rPr lang="en-US" sz="3600" b="1" dirty="0" err="1">
                <a:solidFill>
                  <a:srgbClr val="002060"/>
                </a:solidFill>
              </a:rPr>
              <a:t>Studi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Kependidikan</a:t>
            </a:r>
            <a:r>
              <a:rPr lang="en-US" sz="3600" b="1" dirty="0">
                <a:solidFill>
                  <a:srgbClr val="002060"/>
                </a:solidFill>
              </a:rPr>
              <a:t> LPTK 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 err="1">
                <a:solidFill>
                  <a:srgbClr val="002060"/>
                </a:solidFill>
              </a:rPr>
              <a:t>Menurut</a:t>
            </a:r>
            <a:r>
              <a:rPr lang="en-US" sz="3600" b="1" dirty="0">
                <a:solidFill>
                  <a:srgbClr val="002060"/>
                </a:solidFill>
              </a:rPr>
              <a:t> Status </a:t>
            </a:r>
            <a:r>
              <a:rPr lang="en-US" sz="3600" b="1" dirty="0" err="1">
                <a:solidFill>
                  <a:srgbClr val="002060"/>
                </a:solidFill>
              </a:rPr>
              <a:t>Akreditasi</a:t>
            </a:r>
            <a:r>
              <a:rPr lang="en-US" sz="3600" b="1" dirty="0">
                <a:solidFill>
                  <a:srgbClr val="002060"/>
                </a:solidFill>
              </a:rPr>
              <a:t> (S1)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C09C4E-4B42-4741-9E56-C21F25B7E241}"/>
              </a:ext>
            </a:extLst>
          </p:cNvPr>
          <p:cNvSpPr txBox="1"/>
          <p:nvPr/>
        </p:nvSpPr>
        <p:spPr>
          <a:xfrm>
            <a:off x="1778000" y="7272517"/>
            <a:ext cx="8829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i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28C33C-D374-4DA2-9098-003CA0A8620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063084" y="1793897"/>
            <a:ext cx="9589832" cy="54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88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2060"/>
                </a:solidFill>
              </a:rPr>
              <a:t>Masa </a:t>
            </a:r>
            <a:r>
              <a:rPr lang="en-US" sz="3200" b="1" dirty="0" err="1">
                <a:solidFill>
                  <a:srgbClr val="002060"/>
                </a:solidFill>
              </a:rPr>
              <a:t>Berlaku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Akreditasi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Kependidikan</a:t>
            </a:r>
            <a:r>
              <a:rPr lang="en-US" sz="3200" b="1" dirty="0">
                <a:solidFill>
                  <a:srgbClr val="002060"/>
                </a:solidFill>
              </a:rPr>
              <a:t> LPTK Program </a:t>
            </a:r>
            <a:r>
              <a:rPr lang="en-US" sz="3200" b="1" dirty="0" err="1">
                <a:solidFill>
                  <a:srgbClr val="002060"/>
                </a:solidFill>
              </a:rPr>
              <a:t>Sarjana</a:t>
            </a:r>
            <a:r>
              <a:rPr lang="en-US" sz="3200" b="1" dirty="0">
                <a:solidFill>
                  <a:srgbClr val="002060"/>
                </a:solidFill>
              </a:rPr>
              <a:t> (S1)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082800" y="7103343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1635E5-CF78-4503-8392-B8F5DCDED6C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594079" y="1844885"/>
            <a:ext cx="9175521" cy="523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82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rgbClr val="002060"/>
                </a:solidFill>
              </a:rPr>
              <a:t>Peringkat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Akreditasi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Berdasarkan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Lingkungan</a:t>
            </a:r>
            <a:r>
              <a:rPr lang="en-US" sz="3200" b="1" dirty="0">
                <a:solidFill>
                  <a:srgbClr val="002060"/>
                </a:solidFill>
              </a:rPr>
              <a:t> Kementerian Program </a:t>
            </a:r>
            <a:r>
              <a:rPr lang="en-US" sz="3200" b="1" dirty="0" err="1">
                <a:solidFill>
                  <a:srgbClr val="002060"/>
                </a:solidFill>
              </a:rPr>
              <a:t>Sarjana</a:t>
            </a:r>
            <a:r>
              <a:rPr lang="en-US" sz="3200" b="1" dirty="0">
                <a:solidFill>
                  <a:srgbClr val="002060"/>
                </a:solidFill>
              </a:rPr>
              <a:t> (S1)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082800" y="7423702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B8511-1A49-4B69-A150-959BC8F62A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5600" y="1524000"/>
            <a:ext cx="9144000" cy="55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72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rgbClr val="002060"/>
                </a:solidFill>
              </a:rPr>
              <a:t>Jumlah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Peringkat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Akreditasi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r>
              <a:rPr lang="en-US" sz="3200" b="1" dirty="0">
                <a:solidFill>
                  <a:srgbClr val="002060"/>
                </a:solidFill>
              </a:rPr>
              <a:t> (S1)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159000" y="7442537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74B9B-F464-4073-9EF6-FA0B98C672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5600" y="1371600"/>
            <a:ext cx="9278232" cy="56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4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2060"/>
                </a:solidFill>
              </a:rPr>
              <a:t>Masa </a:t>
            </a:r>
            <a:r>
              <a:rPr lang="en-US" sz="3200" b="1" dirty="0" err="1">
                <a:solidFill>
                  <a:srgbClr val="002060"/>
                </a:solidFill>
              </a:rPr>
              <a:t>Berlaku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Akreditasi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r>
              <a:rPr lang="en-US" sz="3200" b="1" dirty="0">
                <a:solidFill>
                  <a:srgbClr val="002060"/>
                </a:solidFill>
              </a:rPr>
              <a:t> (S1)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082800" y="7541459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62407B-12E2-4786-A413-6612326466D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778000" y="1581149"/>
            <a:ext cx="8839200" cy="534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90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2060"/>
                </a:solidFill>
              </a:rPr>
              <a:t>10 </a:t>
            </a:r>
            <a:r>
              <a:rPr lang="en-US" sz="3200" b="1" dirty="0" err="1">
                <a:solidFill>
                  <a:srgbClr val="002060"/>
                </a:solidFill>
              </a:rPr>
              <a:t>Profil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Jumlah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Kependidikan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Terbanyak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Program </a:t>
            </a:r>
            <a:r>
              <a:rPr lang="en-US" sz="3200" b="1" dirty="0" err="1">
                <a:solidFill>
                  <a:srgbClr val="002060"/>
                </a:solidFill>
              </a:rPr>
              <a:t>Sarjana</a:t>
            </a:r>
            <a:r>
              <a:rPr lang="en-US" sz="3200" b="1" dirty="0">
                <a:solidFill>
                  <a:srgbClr val="002060"/>
                </a:solidFill>
              </a:rPr>
              <a:t> (</a:t>
            </a:r>
            <a:r>
              <a:rPr lang="en-US" sz="3200" b="1" dirty="0" err="1">
                <a:solidFill>
                  <a:srgbClr val="002060"/>
                </a:solidFill>
              </a:rPr>
              <a:t>Kemenristekdikti</a:t>
            </a:r>
            <a:r>
              <a:rPr lang="en-US" sz="3200" b="1" dirty="0">
                <a:solidFill>
                  <a:srgbClr val="002060"/>
                </a:solidFill>
              </a:rPr>
              <a:t> &amp; </a:t>
            </a:r>
            <a:r>
              <a:rPr lang="en-US" sz="3200" b="1" dirty="0" err="1">
                <a:solidFill>
                  <a:srgbClr val="002060"/>
                </a:solidFill>
              </a:rPr>
              <a:t>Kemenag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082800" y="74676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DCBB4-9D82-4FC4-9B0A-1E90451476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5600" y="1981200"/>
            <a:ext cx="9097640" cy="4846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961B6B-C8C4-48E9-84F0-729B981F581F}"/>
              </a:ext>
            </a:extLst>
          </p:cNvPr>
          <p:cNvSpPr txBox="1"/>
          <p:nvPr/>
        </p:nvSpPr>
        <p:spPr>
          <a:xfrm>
            <a:off x="1625600" y="6828178"/>
            <a:ext cx="3963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Selengkapnya</a:t>
            </a:r>
            <a:r>
              <a:rPr lang="en-US" sz="2000" b="1" dirty="0"/>
              <a:t>:</a:t>
            </a:r>
          </a:p>
          <a:p>
            <a:r>
              <a:rPr lang="en-US" sz="2000" i="1" dirty="0"/>
              <a:t>http://lamkependidikan.org/gallery/</a:t>
            </a:r>
          </a:p>
        </p:txBody>
      </p:sp>
    </p:spTree>
    <p:extLst>
      <p:ext uri="{BB962C8B-B14F-4D97-AF65-F5344CB8AC3E}">
        <p14:creationId xmlns:p14="http://schemas.microsoft.com/office/powerpoint/2010/main" val="3959351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2060"/>
                </a:solidFill>
              </a:rPr>
              <a:t>10 </a:t>
            </a:r>
            <a:r>
              <a:rPr lang="en-US" sz="3200" b="1" dirty="0" err="1">
                <a:solidFill>
                  <a:srgbClr val="002060"/>
                </a:solidFill>
              </a:rPr>
              <a:t>Profil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Jumlah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Kependidikan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Terbanyak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Program </a:t>
            </a:r>
            <a:r>
              <a:rPr lang="en-US" sz="3200" b="1" dirty="0" err="1">
                <a:solidFill>
                  <a:srgbClr val="002060"/>
                </a:solidFill>
              </a:rPr>
              <a:t>Sarjana</a:t>
            </a:r>
            <a:r>
              <a:rPr lang="en-US" sz="3200" b="1" dirty="0">
                <a:solidFill>
                  <a:srgbClr val="002060"/>
                </a:solidFill>
              </a:rPr>
              <a:t> (</a:t>
            </a:r>
            <a:r>
              <a:rPr lang="en-US" sz="3200" b="1" dirty="0" err="1">
                <a:solidFill>
                  <a:srgbClr val="002060"/>
                </a:solidFill>
              </a:rPr>
              <a:t>Kemenristekdikti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1930400" y="76200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7DB10-20F9-4AF6-912C-744AEC8042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0400" y="1630022"/>
            <a:ext cx="8686800" cy="52992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5AD9E0-A538-45DF-B754-4621283A070C}"/>
              </a:ext>
            </a:extLst>
          </p:cNvPr>
          <p:cNvSpPr txBox="1"/>
          <p:nvPr/>
        </p:nvSpPr>
        <p:spPr>
          <a:xfrm>
            <a:off x="1917700" y="6929305"/>
            <a:ext cx="3963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Selengkapnya</a:t>
            </a:r>
            <a:r>
              <a:rPr lang="en-US" sz="2000" b="1" dirty="0"/>
              <a:t>:</a:t>
            </a:r>
          </a:p>
          <a:p>
            <a:r>
              <a:rPr lang="en-US" sz="2000" i="1" dirty="0"/>
              <a:t>http://lamkependidikan.org/gallery/</a:t>
            </a:r>
          </a:p>
        </p:txBody>
      </p:sp>
    </p:spTree>
    <p:extLst>
      <p:ext uri="{BB962C8B-B14F-4D97-AF65-F5344CB8AC3E}">
        <p14:creationId xmlns:p14="http://schemas.microsoft.com/office/powerpoint/2010/main" val="631629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2060"/>
                </a:solidFill>
              </a:rPr>
              <a:t>10 </a:t>
            </a:r>
            <a:r>
              <a:rPr lang="en-US" sz="3200" b="1" dirty="0" err="1">
                <a:solidFill>
                  <a:srgbClr val="002060"/>
                </a:solidFill>
              </a:rPr>
              <a:t>Profil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Jumlah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Kependidikan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Terbanyak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Program </a:t>
            </a:r>
            <a:r>
              <a:rPr lang="en-US" sz="3200" b="1" dirty="0" err="1">
                <a:solidFill>
                  <a:srgbClr val="002060"/>
                </a:solidFill>
              </a:rPr>
              <a:t>Sarjana</a:t>
            </a:r>
            <a:r>
              <a:rPr lang="en-US" sz="3200" b="1" dirty="0">
                <a:solidFill>
                  <a:srgbClr val="002060"/>
                </a:solidFill>
              </a:rPr>
              <a:t> (</a:t>
            </a:r>
            <a:r>
              <a:rPr lang="en-US" sz="3200" b="1" dirty="0" err="1">
                <a:solidFill>
                  <a:srgbClr val="002060"/>
                </a:solidFill>
              </a:rPr>
              <a:t>Kemenag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05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082800" y="75438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C5A92-6C9E-40C8-9123-02CCF1A3A5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5600" y="1676400"/>
            <a:ext cx="9144000" cy="5094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526C1C-1391-4321-8C9A-FAC6FD0125B3}"/>
              </a:ext>
            </a:extLst>
          </p:cNvPr>
          <p:cNvSpPr txBox="1"/>
          <p:nvPr/>
        </p:nvSpPr>
        <p:spPr>
          <a:xfrm>
            <a:off x="1625600" y="6705600"/>
            <a:ext cx="3963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Selengkapnya</a:t>
            </a:r>
            <a:r>
              <a:rPr lang="en-US" sz="2000" b="1" dirty="0"/>
              <a:t>:</a:t>
            </a:r>
          </a:p>
          <a:p>
            <a:r>
              <a:rPr lang="en-US" sz="2000" i="1" dirty="0"/>
              <a:t>http://lamkependidikan.org/gallery/</a:t>
            </a:r>
          </a:p>
        </p:txBody>
      </p:sp>
    </p:spTree>
    <p:extLst>
      <p:ext uri="{BB962C8B-B14F-4D97-AF65-F5344CB8AC3E}">
        <p14:creationId xmlns:p14="http://schemas.microsoft.com/office/powerpoint/2010/main" val="2663199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rgbClr val="002060"/>
                </a:solidFill>
              </a:rPr>
              <a:t>Profil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Kependidikan</a:t>
            </a:r>
            <a:r>
              <a:rPr lang="en-US" sz="3200" b="1" dirty="0">
                <a:solidFill>
                  <a:srgbClr val="002060"/>
                </a:solidFill>
              </a:rPr>
              <a:t> LPTK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 err="1">
                <a:solidFill>
                  <a:srgbClr val="002060"/>
                </a:solidFill>
              </a:rPr>
              <a:t>Menurut</a:t>
            </a:r>
            <a:r>
              <a:rPr lang="en-US" sz="3200" b="1" dirty="0">
                <a:solidFill>
                  <a:srgbClr val="002060"/>
                </a:solidFill>
              </a:rPr>
              <a:t> Status </a:t>
            </a:r>
            <a:r>
              <a:rPr lang="en-US" sz="3200" b="1" dirty="0" err="1">
                <a:solidFill>
                  <a:srgbClr val="002060"/>
                </a:solidFill>
              </a:rPr>
              <a:t>Akreditasi</a:t>
            </a:r>
            <a:r>
              <a:rPr lang="en-US" sz="3200" b="1" dirty="0">
                <a:solidFill>
                  <a:srgbClr val="002060"/>
                </a:solidFill>
              </a:rPr>
              <a:t> Program Magister (S2)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082800" y="7103343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57E27A-DA40-434A-A0A7-097888E956D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25600" y="1562233"/>
            <a:ext cx="9144000" cy="557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18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2060"/>
                </a:solidFill>
              </a:rPr>
              <a:t>Masa dan Status </a:t>
            </a:r>
            <a:r>
              <a:rPr lang="en-US" sz="3200" b="1" dirty="0" err="1">
                <a:solidFill>
                  <a:srgbClr val="002060"/>
                </a:solidFill>
              </a:rPr>
              <a:t>Akreditasi</a:t>
            </a:r>
            <a:r>
              <a:rPr lang="en-US" sz="3200" b="1" dirty="0">
                <a:solidFill>
                  <a:srgbClr val="002060"/>
                </a:solidFill>
              </a:rPr>
              <a:t> 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Program Magister (S2)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082800" y="7103343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49495-DFE5-4CC2-9B57-97D7957A1D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5600" y="1597365"/>
            <a:ext cx="9064086" cy="55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6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Lembaga </a:t>
            </a:r>
            <a:r>
              <a:rPr lang="en-US" sz="3600" b="1" dirty="0" err="1">
                <a:solidFill>
                  <a:srgbClr val="002060"/>
                </a:solidFill>
              </a:rPr>
              <a:t>Pendukung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LAM KEPENDIDIKAN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8CA128-9D63-4380-BD8E-F4AEBE6A4F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3718"/>
          <a:stretch/>
        </p:blipFill>
        <p:spPr>
          <a:xfrm>
            <a:off x="348735" y="2645614"/>
            <a:ext cx="6395609" cy="6921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588243-15DD-4E39-AA90-B269458A2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0" y="7115878"/>
            <a:ext cx="4466187" cy="2222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F1BDE2-ED00-42BA-81D7-D4DD99F182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902" t="11371" b="78350"/>
          <a:stretch/>
        </p:blipFill>
        <p:spPr>
          <a:xfrm>
            <a:off x="1462314" y="3362325"/>
            <a:ext cx="4514632" cy="449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634227-0E58-4043-A963-CCF03D7A64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7005" b="-1"/>
          <a:stretch/>
        </p:blipFill>
        <p:spPr>
          <a:xfrm>
            <a:off x="347978" y="3907257"/>
            <a:ext cx="5585576" cy="2798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2EFBD9-0034-4517-A06F-AA6AA9D701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41"/>
          <a:stretch/>
        </p:blipFill>
        <p:spPr>
          <a:xfrm>
            <a:off x="6121401" y="2645614"/>
            <a:ext cx="5421085" cy="3007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43AF15-B218-4ED8-820E-617C7A808E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029" b="63352"/>
          <a:stretch/>
        </p:blipFill>
        <p:spPr>
          <a:xfrm>
            <a:off x="6121401" y="5652827"/>
            <a:ext cx="5765800" cy="67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23C92A-AA27-4EF1-8D25-3EEC39C6943A}"/>
              </a:ext>
            </a:extLst>
          </p:cNvPr>
          <p:cNvSpPr txBox="1"/>
          <p:nvPr/>
        </p:nvSpPr>
        <p:spPr>
          <a:xfrm>
            <a:off x="6502400" y="2128962"/>
            <a:ext cx="440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ASOSIASI KELEMBAGAAN PENDUKUNG: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88BFA7-D6FC-4922-92D2-DB7306C64A88}"/>
              </a:ext>
            </a:extLst>
          </p:cNvPr>
          <p:cNvSpPr txBox="1"/>
          <p:nvPr/>
        </p:nvSpPr>
        <p:spPr>
          <a:xfrm>
            <a:off x="816609" y="2128962"/>
            <a:ext cx="491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ASOSIASI PROFESI KEILMUAN &amp; PENGGUNA: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128A81-40FE-420A-848E-C6C3B970AC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6445500"/>
            <a:ext cx="686863" cy="6703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7C059F-5F85-4176-97D2-F0D22CE65AA4}"/>
              </a:ext>
            </a:extLst>
          </p:cNvPr>
          <p:cNvSpPr txBox="1"/>
          <p:nvPr/>
        </p:nvSpPr>
        <p:spPr>
          <a:xfrm>
            <a:off x="7874000" y="6501825"/>
            <a:ext cx="2967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AMLI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MIPA LPTK Indonesia)</a:t>
            </a:r>
          </a:p>
        </p:txBody>
      </p:sp>
    </p:spTree>
    <p:extLst>
      <p:ext uri="{BB962C8B-B14F-4D97-AF65-F5344CB8AC3E}">
        <p14:creationId xmlns:p14="http://schemas.microsoft.com/office/powerpoint/2010/main" val="1311616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2060"/>
                </a:solidFill>
              </a:rPr>
              <a:t>Masa </a:t>
            </a:r>
            <a:r>
              <a:rPr lang="en-US" sz="3200" b="1" dirty="0" err="1">
                <a:solidFill>
                  <a:srgbClr val="002060"/>
                </a:solidFill>
              </a:rPr>
              <a:t>Berlaku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Akreditasi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Berdasarkan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Tahun</a:t>
            </a:r>
            <a:r>
              <a:rPr lang="en-US" sz="3200" b="1" dirty="0">
                <a:solidFill>
                  <a:srgbClr val="002060"/>
                </a:solidFill>
              </a:rPr>
              <a:t> dan Kementerian Program Magister (S2)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082800" y="7103343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EA08DE-F2C3-4059-A2AB-9FF578859DB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25600" y="1504106"/>
            <a:ext cx="9144000" cy="54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76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rgbClr val="002060"/>
                </a:solidFill>
              </a:rPr>
              <a:t>Jumlah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Peringkat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Akreditasi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Program Magister (S2)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082800" y="7103343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132E1-4973-412D-B082-C6D73A4B87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25600" y="1517232"/>
            <a:ext cx="9144000" cy="550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0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rgbClr val="002060"/>
                </a:solidFill>
              </a:rPr>
              <a:t>Peringkat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Akreditasi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Berdasarkan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Lingkungan</a:t>
            </a:r>
            <a:r>
              <a:rPr lang="en-US" sz="3200" b="1" dirty="0">
                <a:solidFill>
                  <a:srgbClr val="002060"/>
                </a:solidFill>
              </a:rPr>
              <a:t> Kementerian Program Magister (S2)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082800" y="7103343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9FF675-6DD6-49A4-9315-2F4F0A0DCBD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25601" y="1521838"/>
            <a:ext cx="9144000" cy="554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54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2060"/>
                </a:solidFill>
              </a:rPr>
              <a:t>10 </a:t>
            </a:r>
            <a:r>
              <a:rPr lang="en-US" sz="3200" b="1" dirty="0" err="1">
                <a:solidFill>
                  <a:srgbClr val="002060"/>
                </a:solidFill>
              </a:rPr>
              <a:t>Profil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Jumlah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Kependidikan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Terbanyak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Program Magister (</a:t>
            </a:r>
            <a:r>
              <a:rPr lang="en-US" sz="3200" b="1" dirty="0" err="1">
                <a:solidFill>
                  <a:srgbClr val="002060"/>
                </a:solidFill>
              </a:rPr>
              <a:t>Kemenristekdikti-Kemenag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05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082800" y="75438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526C1C-1391-4321-8C9A-FAC6FD0125B3}"/>
              </a:ext>
            </a:extLst>
          </p:cNvPr>
          <p:cNvSpPr txBox="1"/>
          <p:nvPr/>
        </p:nvSpPr>
        <p:spPr>
          <a:xfrm>
            <a:off x="1625600" y="6781800"/>
            <a:ext cx="3963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Selengkapnya</a:t>
            </a:r>
            <a:r>
              <a:rPr lang="en-US" sz="2000" b="1" dirty="0"/>
              <a:t>:</a:t>
            </a:r>
          </a:p>
          <a:p>
            <a:r>
              <a:rPr lang="en-US" sz="2000" i="1" dirty="0"/>
              <a:t>http://lamkependidikan.org/gallery/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435C2A-490A-442B-BE4A-C008707576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5600" y="1630022"/>
            <a:ext cx="9144000" cy="51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27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2060"/>
                </a:solidFill>
              </a:rPr>
              <a:t>10 </a:t>
            </a:r>
            <a:r>
              <a:rPr lang="en-US" sz="3200" b="1" dirty="0" err="1">
                <a:solidFill>
                  <a:srgbClr val="002060"/>
                </a:solidFill>
              </a:rPr>
              <a:t>Profil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Jumlah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Kependidikan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Terbanyak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Program Magister (</a:t>
            </a:r>
            <a:r>
              <a:rPr lang="en-US" sz="3200" b="1" dirty="0" err="1">
                <a:solidFill>
                  <a:srgbClr val="002060"/>
                </a:solidFill>
              </a:rPr>
              <a:t>Kemenristekdikti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05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082800" y="75438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526C1C-1391-4321-8C9A-FAC6FD0125B3}"/>
              </a:ext>
            </a:extLst>
          </p:cNvPr>
          <p:cNvSpPr txBox="1"/>
          <p:nvPr/>
        </p:nvSpPr>
        <p:spPr>
          <a:xfrm>
            <a:off x="1625600" y="6781800"/>
            <a:ext cx="3963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Selengkapnya</a:t>
            </a:r>
            <a:r>
              <a:rPr lang="en-US" sz="2000" b="1" dirty="0"/>
              <a:t>:</a:t>
            </a:r>
          </a:p>
          <a:p>
            <a:r>
              <a:rPr lang="en-US" sz="2000" i="1" dirty="0"/>
              <a:t>http://lamkependidikan.org/gallery/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52931B-B99E-4CB3-B276-0C28832C10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6200" y="1501752"/>
            <a:ext cx="8153400" cy="534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23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2060"/>
                </a:solidFill>
              </a:rPr>
              <a:t>10 </a:t>
            </a:r>
            <a:r>
              <a:rPr lang="en-US" sz="3200" b="1" dirty="0" err="1">
                <a:solidFill>
                  <a:srgbClr val="002060"/>
                </a:solidFill>
              </a:rPr>
              <a:t>Profil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Jumlah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Kependidikan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Terbanyak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Program Magister (</a:t>
            </a:r>
            <a:r>
              <a:rPr lang="en-US" sz="3200" b="1" dirty="0" err="1">
                <a:solidFill>
                  <a:srgbClr val="002060"/>
                </a:solidFill>
              </a:rPr>
              <a:t>Kemenag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05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082800" y="75438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526C1C-1391-4321-8C9A-FAC6FD0125B3}"/>
              </a:ext>
            </a:extLst>
          </p:cNvPr>
          <p:cNvSpPr txBox="1"/>
          <p:nvPr/>
        </p:nvSpPr>
        <p:spPr>
          <a:xfrm>
            <a:off x="1625600" y="6781800"/>
            <a:ext cx="3963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Selengkapnya</a:t>
            </a:r>
            <a:r>
              <a:rPr lang="en-US" sz="2000" b="1" dirty="0"/>
              <a:t>:</a:t>
            </a:r>
          </a:p>
          <a:p>
            <a:r>
              <a:rPr lang="en-US" sz="2000" i="1" dirty="0"/>
              <a:t>http://lamkependidikan.org/gallery/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76C2D6-64E2-4464-8BB9-FE3252333D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9100" y="1610497"/>
            <a:ext cx="7086600" cy="51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rgbClr val="002060"/>
                </a:solidFill>
              </a:rPr>
              <a:t>Profil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Kependidikan</a:t>
            </a:r>
            <a:r>
              <a:rPr lang="en-US" sz="3200" b="1" dirty="0">
                <a:solidFill>
                  <a:srgbClr val="002060"/>
                </a:solidFill>
              </a:rPr>
              <a:t> LPTK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 err="1">
                <a:solidFill>
                  <a:srgbClr val="002060"/>
                </a:solidFill>
              </a:rPr>
              <a:t>Menurut</a:t>
            </a:r>
            <a:r>
              <a:rPr lang="en-US" sz="3200" b="1" dirty="0">
                <a:solidFill>
                  <a:srgbClr val="002060"/>
                </a:solidFill>
              </a:rPr>
              <a:t> Status </a:t>
            </a:r>
            <a:r>
              <a:rPr lang="en-US" sz="3200" b="1" dirty="0" err="1">
                <a:solidFill>
                  <a:srgbClr val="002060"/>
                </a:solidFill>
              </a:rPr>
              <a:t>Akreditasi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Doktor</a:t>
            </a:r>
            <a:r>
              <a:rPr lang="en-US" sz="3200" b="1" dirty="0">
                <a:solidFill>
                  <a:srgbClr val="002060"/>
                </a:solidFill>
              </a:rPr>
              <a:t> (S3)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082800" y="7103343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7CC4EA-8A73-4227-BC64-EB64C8716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8257" y="1651793"/>
            <a:ext cx="9111343" cy="551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35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2060"/>
                </a:solidFill>
              </a:rPr>
              <a:t>Masa dan Status </a:t>
            </a:r>
            <a:r>
              <a:rPr lang="en-US" sz="3200" b="1" dirty="0" err="1">
                <a:solidFill>
                  <a:srgbClr val="002060"/>
                </a:solidFill>
              </a:rPr>
              <a:t>Akreditasi</a:t>
            </a:r>
            <a:r>
              <a:rPr lang="en-US" sz="3200" b="1" dirty="0">
                <a:solidFill>
                  <a:srgbClr val="002060"/>
                </a:solidFill>
              </a:rPr>
              <a:t> 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Program </a:t>
            </a:r>
            <a:r>
              <a:rPr lang="en-US" sz="3200" b="1" dirty="0" err="1">
                <a:solidFill>
                  <a:srgbClr val="002060"/>
                </a:solidFill>
              </a:rPr>
              <a:t>Doktor</a:t>
            </a:r>
            <a:r>
              <a:rPr lang="en-US" sz="3200" b="1" dirty="0">
                <a:solidFill>
                  <a:srgbClr val="002060"/>
                </a:solidFill>
              </a:rPr>
              <a:t> (S3)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082800" y="7103343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E02979-CFE4-4EEA-9E2D-0AE660ACDBD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082800" y="1795256"/>
            <a:ext cx="8686800" cy="53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0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2060"/>
                </a:solidFill>
              </a:rPr>
              <a:t>Masa </a:t>
            </a:r>
            <a:r>
              <a:rPr lang="en-US" sz="3200" b="1" dirty="0" err="1">
                <a:solidFill>
                  <a:srgbClr val="002060"/>
                </a:solidFill>
              </a:rPr>
              <a:t>Berlaku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Akreditasi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Berdasarkan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Tahun</a:t>
            </a:r>
            <a:r>
              <a:rPr lang="en-US" sz="3200" b="1" dirty="0">
                <a:solidFill>
                  <a:srgbClr val="002060"/>
                </a:solidFill>
              </a:rPr>
              <a:t> dan Kementerian Program </a:t>
            </a:r>
            <a:r>
              <a:rPr lang="en-US" sz="3200" b="1" dirty="0" err="1">
                <a:solidFill>
                  <a:srgbClr val="002060"/>
                </a:solidFill>
              </a:rPr>
              <a:t>Doktor</a:t>
            </a:r>
            <a:r>
              <a:rPr lang="en-US" sz="3200" b="1" dirty="0">
                <a:solidFill>
                  <a:srgbClr val="002060"/>
                </a:solidFill>
              </a:rPr>
              <a:t> (S3)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082800" y="7103343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8F6FCD-E6C9-4829-B25B-0931FE1E45D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052320" y="1706881"/>
            <a:ext cx="8686800" cy="52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46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rgbClr val="002060"/>
                </a:solidFill>
              </a:rPr>
              <a:t>Jumlah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Peringkat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Akreditasi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Program </a:t>
            </a:r>
            <a:r>
              <a:rPr lang="en-US" sz="3200" b="1" dirty="0" err="1">
                <a:solidFill>
                  <a:srgbClr val="002060"/>
                </a:solidFill>
              </a:rPr>
              <a:t>Doktor</a:t>
            </a:r>
            <a:r>
              <a:rPr lang="en-US" sz="3200" b="1" dirty="0">
                <a:solidFill>
                  <a:srgbClr val="002060"/>
                </a:solidFill>
              </a:rPr>
              <a:t> (S3)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082800" y="7103343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864EB2-9C07-421C-AC95-79D99FF3FAA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25601" y="1859554"/>
            <a:ext cx="9144000" cy="516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0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600" b="1" i="1" dirty="0">
                <a:solidFill>
                  <a:srgbClr val="002060"/>
                </a:solidFill>
              </a:rPr>
              <a:t>Road Map 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LAM KEPENDIDIKAN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FB955-0672-46DE-B948-72D1C996E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490" y="1729410"/>
            <a:ext cx="11192510" cy="635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5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rgbClr val="002060"/>
                </a:solidFill>
              </a:rPr>
              <a:t>Peringkat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Akreditasi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Berdasarkan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Lingkungan</a:t>
            </a:r>
            <a:r>
              <a:rPr lang="en-US" sz="3200" b="1" dirty="0">
                <a:solidFill>
                  <a:srgbClr val="002060"/>
                </a:solidFill>
              </a:rPr>
              <a:t> Kementerian Program </a:t>
            </a:r>
            <a:r>
              <a:rPr lang="en-US" sz="3200" b="1" dirty="0" err="1">
                <a:solidFill>
                  <a:srgbClr val="002060"/>
                </a:solidFill>
              </a:rPr>
              <a:t>Doktor</a:t>
            </a:r>
            <a:r>
              <a:rPr lang="en-US" sz="3200" b="1" dirty="0">
                <a:solidFill>
                  <a:srgbClr val="002060"/>
                </a:solidFill>
              </a:rPr>
              <a:t> (S3)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082800" y="7103343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C1E8E-C8AE-4A32-90BC-EBB4E2237D0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778001" y="1612483"/>
            <a:ext cx="8991600" cy="54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64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2060"/>
                </a:solidFill>
              </a:rPr>
              <a:t>10 </a:t>
            </a:r>
            <a:r>
              <a:rPr lang="en-US" sz="3200" b="1" dirty="0" err="1">
                <a:solidFill>
                  <a:srgbClr val="002060"/>
                </a:solidFill>
              </a:rPr>
              <a:t>Profil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Jumlah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Kependidikan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Terbanyak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Program </a:t>
            </a:r>
            <a:r>
              <a:rPr lang="en-US" sz="3200" b="1" dirty="0" err="1">
                <a:solidFill>
                  <a:srgbClr val="002060"/>
                </a:solidFill>
              </a:rPr>
              <a:t>Doktor</a:t>
            </a:r>
            <a:r>
              <a:rPr lang="en-US" sz="3200" b="1" dirty="0">
                <a:solidFill>
                  <a:srgbClr val="002060"/>
                </a:solidFill>
              </a:rPr>
              <a:t> (</a:t>
            </a:r>
            <a:r>
              <a:rPr lang="en-US" sz="3200" b="1" dirty="0" err="1">
                <a:solidFill>
                  <a:srgbClr val="002060"/>
                </a:solidFill>
              </a:rPr>
              <a:t>Kemenristekdikti-Kemenag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05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082800" y="75438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526C1C-1391-4321-8C9A-FAC6FD0125B3}"/>
              </a:ext>
            </a:extLst>
          </p:cNvPr>
          <p:cNvSpPr txBox="1"/>
          <p:nvPr/>
        </p:nvSpPr>
        <p:spPr>
          <a:xfrm>
            <a:off x="1625600" y="6781800"/>
            <a:ext cx="3963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Selengkapnya</a:t>
            </a:r>
            <a:r>
              <a:rPr lang="en-US" sz="2000" b="1" dirty="0"/>
              <a:t>:</a:t>
            </a:r>
          </a:p>
          <a:p>
            <a:r>
              <a:rPr lang="en-US" sz="2000" i="1" dirty="0"/>
              <a:t>http://lamkependidikan.org/gallery/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E0D3D-0FC7-4193-872B-E2438E9197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4800" y="1525875"/>
            <a:ext cx="7162800" cy="52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57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2060"/>
                </a:solidFill>
              </a:rPr>
              <a:t>10 </a:t>
            </a:r>
            <a:r>
              <a:rPr lang="en-US" sz="3200" b="1" dirty="0" err="1">
                <a:solidFill>
                  <a:srgbClr val="002060"/>
                </a:solidFill>
              </a:rPr>
              <a:t>Profil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Jumlah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Kependidikan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Terbanyak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Program </a:t>
            </a:r>
            <a:r>
              <a:rPr lang="en-US" sz="3200" b="1" dirty="0" err="1">
                <a:solidFill>
                  <a:srgbClr val="002060"/>
                </a:solidFill>
              </a:rPr>
              <a:t>Doktor</a:t>
            </a:r>
            <a:r>
              <a:rPr lang="en-US" sz="3200" b="1" dirty="0">
                <a:solidFill>
                  <a:srgbClr val="002060"/>
                </a:solidFill>
              </a:rPr>
              <a:t> (</a:t>
            </a:r>
            <a:r>
              <a:rPr lang="en-US" sz="3200" b="1" dirty="0" err="1">
                <a:solidFill>
                  <a:srgbClr val="002060"/>
                </a:solidFill>
              </a:rPr>
              <a:t>Kemenristekdikti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05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082800" y="75438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526C1C-1391-4321-8C9A-FAC6FD0125B3}"/>
              </a:ext>
            </a:extLst>
          </p:cNvPr>
          <p:cNvSpPr txBox="1"/>
          <p:nvPr/>
        </p:nvSpPr>
        <p:spPr>
          <a:xfrm>
            <a:off x="1625600" y="6781800"/>
            <a:ext cx="3963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Selengkapnya</a:t>
            </a:r>
            <a:r>
              <a:rPr lang="en-US" sz="2000" b="1" dirty="0"/>
              <a:t>:</a:t>
            </a:r>
          </a:p>
          <a:p>
            <a:r>
              <a:rPr lang="en-US" sz="2000" i="1" dirty="0"/>
              <a:t>http://lamkependidikan.org/gallery/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DB622C-52F3-47B9-AD0E-D34B984BD5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5300" y="1648281"/>
            <a:ext cx="6934200" cy="513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21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rgbClr val="002060"/>
                </a:solidFill>
              </a:rPr>
              <a:t>Profil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Jumlah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Kependidikan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Program </a:t>
            </a:r>
            <a:r>
              <a:rPr lang="en-US" sz="3200" b="1" dirty="0" err="1">
                <a:solidFill>
                  <a:srgbClr val="002060"/>
                </a:solidFill>
              </a:rPr>
              <a:t>Doktor</a:t>
            </a:r>
            <a:r>
              <a:rPr lang="en-US" sz="3200" b="1" dirty="0">
                <a:solidFill>
                  <a:srgbClr val="002060"/>
                </a:solidFill>
              </a:rPr>
              <a:t> (</a:t>
            </a:r>
            <a:r>
              <a:rPr lang="en-US" sz="3200" b="1" dirty="0" err="1">
                <a:solidFill>
                  <a:srgbClr val="002060"/>
                </a:solidFill>
              </a:rPr>
              <a:t>Kemenag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05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082800" y="75438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526C1C-1391-4321-8C9A-FAC6FD0125B3}"/>
              </a:ext>
            </a:extLst>
          </p:cNvPr>
          <p:cNvSpPr txBox="1"/>
          <p:nvPr/>
        </p:nvSpPr>
        <p:spPr>
          <a:xfrm>
            <a:off x="1625600" y="6781800"/>
            <a:ext cx="3963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Selengkapnya</a:t>
            </a:r>
            <a:r>
              <a:rPr lang="en-US" sz="2000" b="1" dirty="0"/>
              <a:t>:</a:t>
            </a:r>
          </a:p>
          <a:p>
            <a:r>
              <a:rPr lang="en-US" sz="2000" i="1" dirty="0"/>
              <a:t>http://lamkependidikan.org/gallery/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5D8427-C524-4346-B9AD-4CA3A95584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1551" y="1923461"/>
            <a:ext cx="8009297" cy="40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01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rgbClr val="002060"/>
                </a:solidFill>
              </a:rPr>
              <a:t>Profil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Kependidikan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PJJ </a:t>
            </a:r>
            <a:r>
              <a:rPr lang="en-US" sz="3200" b="1" dirty="0" err="1">
                <a:solidFill>
                  <a:srgbClr val="002060"/>
                </a:solidFill>
              </a:rPr>
              <a:t>Kemenristekdikti</a:t>
            </a:r>
            <a:r>
              <a:rPr lang="en-US" sz="3200" b="1" dirty="0">
                <a:solidFill>
                  <a:srgbClr val="002060"/>
                </a:solidFill>
              </a:rPr>
              <a:t> Status </a:t>
            </a:r>
            <a:r>
              <a:rPr lang="en-US" sz="3200" b="1" dirty="0" err="1">
                <a:solidFill>
                  <a:srgbClr val="002060"/>
                </a:solidFill>
              </a:rPr>
              <a:t>Aktif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921000" y="7493168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EA343-AB38-4EF4-95A2-84311E5F5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7640" y="1752600"/>
            <a:ext cx="10170160" cy="52395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C2FB0E-D138-427F-AFA4-550E87608987}"/>
              </a:ext>
            </a:extLst>
          </p:cNvPr>
          <p:cNvSpPr txBox="1"/>
          <p:nvPr/>
        </p:nvSpPr>
        <p:spPr>
          <a:xfrm>
            <a:off x="1437640" y="6992134"/>
            <a:ext cx="3963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Selengkapnya</a:t>
            </a:r>
            <a:r>
              <a:rPr lang="en-US" sz="2000" b="1" dirty="0"/>
              <a:t>:</a:t>
            </a:r>
          </a:p>
          <a:p>
            <a:r>
              <a:rPr lang="en-US" sz="2000" i="1" dirty="0"/>
              <a:t>http://lamkependidikan.org/gallery/</a:t>
            </a:r>
          </a:p>
        </p:txBody>
      </p:sp>
    </p:spTree>
    <p:extLst>
      <p:ext uri="{BB962C8B-B14F-4D97-AF65-F5344CB8AC3E}">
        <p14:creationId xmlns:p14="http://schemas.microsoft.com/office/powerpoint/2010/main" val="3316362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rgbClr val="002060"/>
                </a:solidFill>
              </a:rPr>
              <a:t>Profil</a:t>
            </a:r>
            <a:r>
              <a:rPr lang="en-US" sz="3200" b="1" dirty="0">
                <a:solidFill>
                  <a:srgbClr val="002060"/>
                </a:solidFill>
              </a:rPr>
              <a:t> LPTK </a:t>
            </a:r>
            <a:r>
              <a:rPr lang="en-US" sz="3200" b="1" dirty="0" err="1">
                <a:solidFill>
                  <a:srgbClr val="002060"/>
                </a:solidFill>
              </a:rPr>
              <a:t>Penyelenggara</a:t>
            </a:r>
            <a:r>
              <a:rPr lang="en-US" sz="3200" b="1" dirty="0">
                <a:solidFill>
                  <a:srgbClr val="002060"/>
                </a:solidFill>
              </a:rPr>
              <a:t> PPG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921000" y="7493168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2FB0E-D138-427F-AFA4-550E87608987}"/>
              </a:ext>
            </a:extLst>
          </p:cNvPr>
          <p:cNvSpPr txBox="1"/>
          <p:nvPr/>
        </p:nvSpPr>
        <p:spPr>
          <a:xfrm>
            <a:off x="1437640" y="6992134"/>
            <a:ext cx="3963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Selengkapnya</a:t>
            </a:r>
            <a:r>
              <a:rPr lang="en-US" sz="2000" b="1" dirty="0"/>
              <a:t>:</a:t>
            </a:r>
          </a:p>
          <a:p>
            <a:r>
              <a:rPr lang="en-US" sz="2000" i="1" dirty="0"/>
              <a:t>http://lamkependidikan.org/gallery/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B63588-0C9E-4571-A4E9-2D1B6B4539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8500" y="1482701"/>
            <a:ext cx="9067800" cy="550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11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rgbClr val="002060"/>
                </a:solidFill>
              </a:rPr>
              <a:t>Profil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Sebaran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Demografi</a:t>
            </a:r>
            <a:r>
              <a:rPr lang="en-US" sz="3200" b="1" dirty="0">
                <a:solidFill>
                  <a:srgbClr val="002060"/>
                </a:solidFill>
              </a:rPr>
              <a:t> Program </a:t>
            </a:r>
            <a:r>
              <a:rPr lang="en-US" sz="3200" b="1" dirty="0" err="1">
                <a:solidFill>
                  <a:srgbClr val="002060"/>
                </a:solidFill>
              </a:rPr>
              <a:t>Studi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Kependidikan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10DA4-B67D-4B89-913D-FAB466B5327A}"/>
              </a:ext>
            </a:extLst>
          </p:cNvPr>
          <p:cNvSpPr txBox="1"/>
          <p:nvPr/>
        </p:nvSpPr>
        <p:spPr>
          <a:xfrm>
            <a:off x="2159000" y="75438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F57CA-46A5-497A-9803-02F43CD7BC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7560" y="1482702"/>
            <a:ext cx="8686800" cy="52783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51C066-ED5F-4FD3-8F64-3A5927DAE957}"/>
              </a:ext>
            </a:extLst>
          </p:cNvPr>
          <p:cNvSpPr txBox="1"/>
          <p:nvPr/>
        </p:nvSpPr>
        <p:spPr>
          <a:xfrm>
            <a:off x="2054860" y="6816586"/>
            <a:ext cx="3963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Selengkapnya</a:t>
            </a:r>
            <a:r>
              <a:rPr lang="en-US" sz="2000" b="1" dirty="0"/>
              <a:t>:</a:t>
            </a:r>
          </a:p>
          <a:p>
            <a:r>
              <a:rPr lang="en-US" sz="2000" i="1" dirty="0"/>
              <a:t>http://lamkependidikan.org/gallery/</a:t>
            </a:r>
          </a:p>
        </p:txBody>
      </p:sp>
    </p:spTree>
    <p:extLst>
      <p:ext uri="{BB962C8B-B14F-4D97-AF65-F5344CB8AC3E}">
        <p14:creationId xmlns:p14="http://schemas.microsoft.com/office/powerpoint/2010/main" val="1910637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002060"/>
                </a:solidFill>
              </a:rPr>
              <a:t>Visi</a:t>
            </a:r>
            <a:r>
              <a:rPr lang="en-US" sz="3600" b="1" dirty="0">
                <a:solidFill>
                  <a:srgbClr val="002060"/>
                </a:solidFill>
              </a:rPr>
              <a:t> dan </a:t>
            </a:r>
            <a:r>
              <a:rPr lang="en-US" sz="3600" b="1" dirty="0" err="1">
                <a:solidFill>
                  <a:srgbClr val="002060"/>
                </a:solidFill>
              </a:rPr>
              <a:t>Misi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LAM KEPENDIDIKAN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DC0D34-AFAD-4609-8566-F69004910E66}"/>
              </a:ext>
            </a:extLst>
          </p:cNvPr>
          <p:cNvSpPr txBox="1"/>
          <p:nvPr/>
        </p:nvSpPr>
        <p:spPr>
          <a:xfrm>
            <a:off x="736600" y="1767820"/>
            <a:ext cx="1135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err="1"/>
              <a:t>Visi</a:t>
            </a:r>
            <a:r>
              <a:rPr lang="en-US" b="1" dirty="0"/>
              <a:t> </a:t>
            </a:r>
          </a:p>
          <a:p>
            <a:pPr lvl="0"/>
            <a:r>
              <a:rPr lang="id-ID" sz="2400" dirty="0"/>
              <a:t>Lembaga </a:t>
            </a:r>
            <a:r>
              <a:rPr lang="en-US" sz="2400" dirty="0"/>
              <a:t>A</a:t>
            </a:r>
            <a:r>
              <a:rPr lang="id-ID" sz="2400" dirty="0"/>
              <a:t>kreditasi Mandiri Kependidikan </a:t>
            </a:r>
            <a:r>
              <a:rPr lang="en-US" sz="2400" dirty="0"/>
              <a:t>(LAM KEPENDIDIKAN) y</a:t>
            </a:r>
            <a:r>
              <a:rPr lang="id-ID" sz="2400" dirty="0"/>
              <a:t>ang </a:t>
            </a:r>
            <a:r>
              <a:rPr lang="en-US" sz="2400" dirty="0"/>
              <a:t>d</a:t>
            </a:r>
            <a:r>
              <a:rPr lang="id-ID" sz="2400" dirty="0"/>
              <a:t>ipercaya </a:t>
            </a:r>
            <a:r>
              <a:rPr lang="en-US" sz="2400" dirty="0"/>
              <a:t>o</a:t>
            </a:r>
            <a:r>
              <a:rPr lang="id-ID" sz="2400" dirty="0"/>
              <a:t>leh </a:t>
            </a:r>
            <a:r>
              <a:rPr lang="en-US" sz="2400" dirty="0"/>
              <a:t>m</a:t>
            </a:r>
            <a:r>
              <a:rPr lang="id-ID" sz="2400" dirty="0"/>
              <a:t>asyarakat, </a:t>
            </a:r>
            <a:r>
              <a:rPr lang="en-US" sz="2400" dirty="0"/>
              <a:t>p</a:t>
            </a:r>
            <a:r>
              <a:rPr lang="id-ID" sz="2400" dirty="0"/>
              <a:t>emerintah</a:t>
            </a:r>
            <a:r>
              <a:rPr lang="en-US" sz="2400" dirty="0"/>
              <a:t>, d</a:t>
            </a:r>
            <a:r>
              <a:rPr lang="id-ID" sz="2400" dirty="0"/>
              <a:t>an </a:t>
            </a:r>
            <a:r>
              <a:rPr lang="en-US" sz="2400" dirty="0"/>
              <a:t>m</a:t>
            </a:r>
            <a:r>
              <a:rPr lang="id-ID" sz="2400" dirty="0"/>
              <a:t>emperoleh </a:t>
            </a:r>
            <a:r>
              <a:rPr lang="en-US" sz="2400" dirty="0"/>
              <a:t>p</a:t>
            </a:r>
            <a:r>
              <a:rPr lang="id-ID" sz="2400" dirty="0"/>
              <a:t>engakuan </a:t>
            </a:r>
            <a:r>
              <a:rPr lang="en-US" sz="2400" dirty="0" err="1"/>
              <a:t>nasional</a:t>
            </a:r>
            <a:r>
              <a:rPr lang="en-US" sz="2400" dirty="0"/>
              <a:t> - </a:t>
            </a:r>
            <a:r>
              <a:rPr lang="en-US" sz="2400" dirty="0" err="1"/>
              <a:t>i</a:t>
            </a:r>
            <a:r>
              <a:rPr lang="id-ID" sz="2400" dirty="0"/>
              <a:t>nternasional</a:t>
            </a:r>
            <a:endParaRPr lang="en-US" sz="2400" dirty="0"/>
          </a:p>
          <a:p>
            <a:r>
              <a:rPr lang="id-ID" sz="2400" dirty="0"/>
              <a:t> </a:t>
            </a:r>
            <a:endParaRPr lang="en-US" sz="2400" dirty="0"/>
          </a:p>
          <a:p>
            <a:pPr lvl="0"/>
            <a:r>
              <a:rPr lang="en-US" b="1" dirty="0" err="1"/>
              <a:t>Misi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penjaminan</a:t>
            </a:r>
            <a:r>
              <a:rPr lang="en-US" sz="2400" dirty="0"/>
              <a:t> </a:t>
            </a:r>
            <a:r>
              <a:rPr lang="en-US" sz="2400" dirty="0" err="1"/>
              <a:t>mutu</a:t>
            </a:r>
            <a:r>
              <a:rPr lang="en-US" sz="2400" dirty="0"/>
              <a:t> internal </a:t>
            </a:r>
            <a:r>
              <a:rPr lang="en-US" sz="2400" dirty="0" err="1"/>
              <a:t>lembaga</a:t>
            </a:r>
            <a:r>
              <a:rPr lang="en-US" sz="24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/>
              <a:t>Melaksanakan</a:t>
            </a:r>
            <a:r>
              <a:rPr lang="en-US" sz="2400" dirty="0"/>
              <a:t> </a:t>
            </a:r>
            <a:r>
              <a:rPr lang="en-US" sz="2400" dirty="0" err="1"/>
              <a:t>akreditasi</a:t>
            </a:r>
            <a:r>
              <a:rPr lang="en-US" sz="2400" dirty="0"/>
              <a:t> program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professional, </a:t>
            </a:r>
            <a:r>
              <a:rPr lang="en-US" sz="2400" dirty="0" err="1"/>
              <a:t>transparan</a:t>
            </a:r>
            <a:r>
              <a:rPr lang="id-ID" sz="2400" dirty="0"/>
              <a:t>, </a:t>
            </a:r>
            <a:r>
              <a:rPr lang="en-US" sz="2400" dirty="0"/>
              <a:t>dan </a:t>
            </a:r>
            <a:r>
              <a:rPr lang="en-US" sz="2400" dirty="0" err="1"/>
              <a:t>akuntabel</a:t>
            </a:r>
            <a:r>
              <a:rPr lang="en-US" sz="24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/>
              <a:t>Menjalin</a:t>
            </a:r>
            <a:r>
              <a:rPr lang="en-US" sz="2400" dirty="0"/>
              <a:t> </a:t>
            </a:r>
            <a:r>
              <a:rPr lang="en-US" sz="2400" dirty="0" err="1"/>
              <a:t>kerjasama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lembaga</a:t>
            </a:r>
            <a:r>
              <a:rPr lang="en-US" sz="2400" dirty="0"/>
              <a:t> </a:t>
            </a:r>
            <a:r>
              <a:rPr lang="en-US" sz="2400" dirty="0" err="1"/>
              <a:t>akreditasi</a:t>
            </a:r>
            <a:r>
              <a:rPr lang="en-US" sz="2400" dirty="0"/>
              <a:t> </a:t>
            </a:r>
            <a:r>
              <a:rPr lang="en-US" sz="2400" dirty="0" err="1"/>
              <a:t>sejenis</a:t>
            </a:r>
            <a:r>
              <a:rPr lang="id-ID" sz="2400" dirty="0"/>
              <a:t>,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negeri.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program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di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Perguruan</a:t>
            </a:r>
            <a:r>
              <a:rPr lang="en-US" sz="2400" dirty="0"/>
              <a:t> Tinggi. </a:t>
            </a:r>
          </a:p>
          <a:p>
            <a:pPr marL="457200" lvl="0" indent="-457200">
              <a:buFont typeface="+mj-lt"/>
              <a:buAutoNum type="arabicPeriod"/>
            </a:pPr>
            <a:r>
              <a:rPr lang="sv-SE" sz="2400" dirty="0"/>
              <a:t>Berkomitmen kuat pada penjaminan mutu program studi kependidikan.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9108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Logo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LAM KEPENDIDIKAN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AB15AD-4F45-40AB-A06F-195B334636E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52" y="2438400"/>
            <a:ext cx="3402048" cy="42570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3C5783-9EFB-4390-8159-EA66A7B07E6B}"/>
              </a:ext>
            </a:extLst>
          </p:cNvPr>
          <p:cNvSpPr txBox="1"/>
          <p:nvPr/>
        </p:nvSpPr>
        <p:spPr>
          <a:xfrm>
            <a:off x="4521200" y="2327297"/>
            <a:ext cx="811714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 err="1"/>
              <a:t>Elemen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logo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huruf</a:t>
            </a:r>
            <a:r>
              <a:rPr lang="en-US" sz="2000" dirty="0"/>
              <a:t> </a:t>
            </a:r>
            <a:r>
              <a:rPr lang="en-US" sz="2800" b="1" dirty="0"/>
              <a:t>"Q"</a:t>
            </a:r>
            <a:r>
              <a:rPr lang="en-US" sz="2000" dirty="0"/>
              <a:t> yang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kependekan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"QUALITY"/</a:t>
            </a:r>
            <a:r>
              <a:rPr lang="en-US" sz="2000" dirty="0" err="1"/>
              <a:t>kualitas</a:t>
            </a:r>
            <a:r>
              <a:rPr lang="en-US" sz="2000" dirty="0"/>
              <a:t>. </a:t>
            </a:r>
            <a:r>
              <a:rPr lang="en-US" sz="2000" dirty="0" err="1"/>
              <a:t>Aspek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LAM yang </a:t>
            </a:r>
            <a:r>
              <a:rPr lang="en-US" sz="2000" dirty="0" err="1"/>
              <a:t>berkonsetrasi</a:t>
            </a:r>
            <a:r>
              <a:rPr lang="en-US" sz="2000" dirty="0"/>
              <a:t> pada </a:t>
            </a:r>
            <a:r>
              <a:rPr lang="en-US" sz="2000" dirty="0" err="1"/>
              <a:t>lingkup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akreditasi</a:t>
            </a:r>
            <a:r>
              <a:rPr lang="en-US" sz="2000" dirty="0"/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1E54A4"/>
                </a:solidFill>
              </a:rPr>
              <a:t>Warna</a:t>
            </a:r>
            <a:r>
              <a:rPr lang="en-US" sz="2000" b="1" dirty="0">
                <a:solidFill>
                  <a:srgbClr val="1E54A4"/>
                </a:solidFill>
              </a:rPr>
              <a:t> </a:t>
            </a:r>
            <a:r>
              <a:rPr lang="en-US" sz="2000" b="1" dirty="0" err="1">
                <a:solidFill>
                  <a:srgbClr val="1E54A4"/>
                </a:solidFill>
              </a:rPr>
              <a:t>Biru</a:t>
            </a:r>
            <a:r>
              <a:rPr lang="en-US" sz="2000" b="1" dirty="0">
                <a:solidFill>
                  <a:srgbClr val="1E54A4"/>
                </a:solidFill>
              </a:rPr>
              <a:t> </a:t>
            </a:r>
            <a:r>
              <a:rPr lang="en-US" sz="2000" b="1" dirty="0" err="1">
                <a:solidFill>
                  <a:srgbClr val="1E54A4"/>
                </a:solidFill>
              </a:rPr>
              <a:t>Dongker</a:t>
            </a:r>
            <a:r>
              <a:rPr lang="en-US" sz="2000" dirty="0"/>
              <a:t> </a:t>
            </a:r>
            <a:r>
              <a:rPr lang="en-US" sz="2000" dirty="0" err="1"/>
              <a:t>diyakini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merangsang</a:t>
            </a:r>
            <a:r>
              <a:rPr lang="en-US" sz="2000" dirty="0"/>
              <a:t> </a:t>
            </a:r>
            <a:r>
              <a:rPr lang="en-US" sz="2000" dirty="0" err="1"/>
              <a:t>pemikiran</a:t>
            </a:r>
            <a:r>
              <a:rPr lang="en-US" sz="2000" dirty="0"/>
              <a:t> yang </a:t>
            </a:r>
            <a:r>
              <a:rPr lang="en-US" sz="2000" dirty="0" err="1"/>
              <a:t>jernih</a:t>
            </a:r>
            <a:r>
              <a:rPr lang="en-US" sz="2000" dirty="0"/>
              <a:t>, dan </a:t>
            </a: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menenangkan</a:t>
            </a:r>
            <a:r>
              <a:rPr lang="en-US" sz="2000" dirty="0"/>
              <a:t> </a:t>
            </a:r>
            <a:r>
              <a:rPr lang="en-US" sz="2000" dirty="0" err="1"/>
              <a:t>pikiran</a:t>
            </a:r>
            <a:r>
              <a:rPr lang="en-US" sz="2000" dirty="0"/>
              <a:t>. </a:t>
            </a:r>
            <a:r>
              <a:rPr lang="en-US" sz="2000" dirty="0" err="1"/>
              <a:t>Warna</a:t>
            </a:r>
            <a:r>
              <a:rPr lang="en-US" sz="2000" dirty="0"/>
              <a:t> </a:t>
            </a:r>
            <a:r>
              <a:rPr lang="en-US" sz="2000" dirty="0" err="1"/>
              <a:t>biru</a:t>
            </a:r>
            <a:r>
              <a:rPr lang="en-US" sz="2000" dirty="0"/>
              <a:t> </a:t>
            </a:r>
            <a:r>
              <a:rPr lang="en-US" sz="2000" dirty="0" err="1"/>
              <a:t>dongker</a:t>
            </a:r>
            <a:r>
              <a:rPr lang="en-US" sz="2000" dirty="0"/>
              <a:t> juga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melekat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jiwa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yang </a:t>
            </a:r>
            <a:r>
              <a:rPr lang="en-US" sz="2000" dirty="0" err="1"/>
              <a:t>melambangkan</a:t>
            </a:r>
            <a:r>
              <a:rPr lang="en-US" sz="2000" dirty="0"/>
              <a:t> </a:t>
            </a:r>
            <a:r>
              <a:rPr lang="en-US" sz="2000" dirty="0" err="1"/>
              <a:t>kewibawaan</a:t>
            </a:r>
            <a:r>
              <a:rPr lang="en-US" sz="20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00B0F0"/>
                </a:solidFill>
              </a:rPr>
              <a:t>Warna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Biru</a:t>
            </a:r>
            <a:r>
              <a:rPr lang="en-US" sz="2000" b="1" dirty="0">
                <a:solidFill>
                  <a:srgbClr val="00B0F0"/>
                </a:solidFill>
              </a:rPr>
              <a:t> Muda</a:t>
            </a:r>
            <a:r>
              <a:rPr lang="en-US" sz="2000" dirty="0"/>
              <a:t> </a:t>
            </a:r>
            <a:r>
              <a:rPr lang="en-US" sz="2000" dirty="0" err="1"/>
              <a:t>melambangkan</a:t>
            </a:r>
            <a:r>
              <a:rPr lang="en-US" sz="2000" dirty="0"/>
              <a:t> </a:t>
            </a:r>
            <a:r>
              <a:rPr lang="en-US" sz="2000" dirty="0" err="1"/>
              <a:t>kompetensi</a:t>
            </a:r>
            <a:r>
              <a:rPr lang="en-US" sz="2000" dirty="0"/>
              <a:t>,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dipercaya</a:t>
            </a:r>
            <a:r>
              <a:rPr lang="en-US" sz="2000" dirty="0"/>
              <a:t> dan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berkomunikasi</a:t>
            </a:r>
            <a:r>
              <a:rPr lang="en-US" sz="2000" dirty="0"/>
              <a:t>, </a:t>
            </a:r>
            <a:r>
              <a:rPr lang="en-US" sz="2000" dirty="0" err="1"/>
              <a:t>mengekspresikan</a:t>
            </a:r>
            <a:r>
              <a:rPr lang="en-US" sz="2000" dirty="0"/>
              <a:t> </a:t>
            </a:r>
            <a:r>
              <a:rPr lang="en-US" sz="2000" dirty="0" err="1"/>
              <a:t>otoritas</a:t>
            </a:r>
            <a:r>
              <a:rPr lang="en-US" sz="2000" dirty="0"/>
              <a:t> dan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resmi</a:t>
            </a:r>
            <a:r>
              <a:rPr lang="en-US" sz="2000" dirty="0"/>
              <a:t>. </a:t>
            </a:r>
            <a:r>
              <a:rPr lang="en-US" sz="2000" dirty="0" err="1"/>
              <a:t>Warna</a:t>
            </a:r>
            <a:r>
              <a:rPr lang="en-US" sz="2000" dirty="0"/>
              <a:t> </a:t>
            </a:r>
            <a:r>
              <a:rPr lang="en-US" sz="2000" dirty="0" err="1"/>
              <a:t>biru</a:t>
            </a:r>
            <a:r>
              <a:rPr lang="en-US" sz="2000" dirty="0"/>
              <a:t> juga </a:t>
            </a:r>
            <a:r>
              <a:rPr lang="en-US" sz="2000" dirty="0" err="1"/>
              <a:t>diapresiasi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ketenangan</a:t>
            </a:r>
            <a:r>
              <a:rPr lang="en-US" sz="2000" dirty="0"/>
              <a:t> dan </a:t>
            </a:r>
            <a:r>
              <a:rPr lang="en-US" sz="2000" dirty="0" err="1"/>
              <a:t>kualitias</a:t>
            </a:r>
            <a:r>
              <a:rPr lang="en-US" sz="2000" dirty="0"/>
              <a:t> </a:t>
            </a:r>
            <a:r>
              <a:rPr lang="en-US" sz="2000" dirty="0" err="1"/>
              <a:t>harmoni</a:t>
            </a:r>
            <a:r>
              <a:rPr lang="en-US" sz="2000" dirty="0"/>
              <a:t> yang </a:t>
            </a:r>
            <a:r>
              <a:rPr lang="en-US" sz="2000" dirty="0" err="1"/>
              <a:t>berasosiasi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laut</a:t>
            </a:r>
            <a:r>
              <a:rPr lang="en-US" sz="2000" dirty="0"/>
              <a:t> dan </a:t>
            </a:r>
            <a:r>
              <a:rPr lang="en-US" sz="2000" dirty="0" err="1"/>
              <a:t>langit</a:t>
            </a:r>
            <a:r>
              <a:rPr lang="en-US" sz="20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D32226"/>
                </a:solidFill>
              </a:rPr>
              <a:t>Warna</a:t>
            </a:r>
            <a:r>
              <a:rPr lang="en-US" sz="2000" b="1" dirty="0">
                <a:solidFill>
                  <a:srgbClr val="D32226"/>
                </a:solidFill>
              </a:rPr>
              <a:t> Merah </a:t>
            </a:r>
            <a:r>
              <a:rPr lang="en-US" sz="2000" b="1" dirty="0" err="1">
                <a:solidFill>
                  <a:srgbClr val="D32226"/>
                </a:solidFill>
              </a:rPr>
              <a:t>Delima</a:t>
            </a:r>
            <a:r>
              <a:rPr lang="en-US" sz="2000" dirty="0"/>
              <a:t> </a:t>
            </a:r>
            <a:r>
              <a:rPr lang="en-US" sz="2000" dirty="0" err="1"/>
              <a:t>berasosiasi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 yang </a:t>
            </a:r>
            <a:r>
              <a:rPr lang="en-US" sz="2000" dirty="0" err="1"/>
              <a:t>menyimbolkan</a:t>
            </a:r>
            <a:r>
              <a:rPr lang="en-US" sz="2000" dirty="0"/>
              <a:t> </a:t>
            </a:r>
            <a:r>
              <a:rPr lang="en-US" sz="2000" dirty="0" err="1"/>
              <a:t>kekuatan</a:t>
            </a:r>
            <a:r>
              <a:rPr lang="en-US" sz="2000" dirty="0"/>
              <a:t>, </a:t>
            </a:r>
            <a:r>
              <a:rPr lang="en-US" sz="2000" dirty="0" err="1"/>
              <a:t>kreatifitas</a:t>
            </a:r>
            <a:r>
              <a:rPr lang="en-US" sz="2000" dirty="0"/>
              <a:t>, </a:t>
            </a:r>
            <a:r>
              <a:rPr lang="en-US" sz="2000" dirty="0" err="1"/>
              <a:t>energi</a:t>
            </a:r>
            <a:r>
              <a:rPr lang="en-US" sz="2000" dirty="0"/>
              <a:t>, </a:t>
            </a:r>
            <a:r>
              <a:rPr lang="en-US" sz="2000" dirty="0" err="1"/>
              <a:t>kepercayaan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dan </a:t>
            </a:r>
            <a:r>
              <a:rPr lang="en-US" sz="2000" dirty="0" err="1"/>
              <a:t>determinasi</a:t>
            </a:r>
            <a:r>
              <a:rPr lang="en-US" sz="2000" dirty="0"/>
              <a:t>. Merah juga </a:t>
            </a:r>
            <a:r>
              <a:rPr lang="en-US" sz="2000" dirty="0" err="1"/>
              <a:t>lekat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kepercayaan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dan </a:t>
            </a:r>
            <a:r>
              <a:rPr lang="en-US" sz="2000" dirty="0" err="1"/>
              <a:t>integritas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b="1" dirty="0">
                <a:solidFill>
                  <a:srgbClr val="63191B"/>
                </a:solidFill>
              </a:rPr>
              <a:t>Warna Merah Marun</a:t>
            </a:r>
            <a:r>
              <a:rPr lang="id-ID" sz="2000" dirty="0"/>
              <a:t> melambangkan kebijaksanaan, keseriusan dan lebih jauh adalah kekuatan, kemewahan, dan eksklusivitas. Merah Marun juga digunakan untuk menyimbolkan formalitas, profesionalitas, ketegasan, dan berintegritas..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1494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SOTK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LAM KEPENDIDIKAN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F4997D-E210-481A-B8F6-065ED4D8C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440" y="1600200"/>
            <a:ext cx="1028192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2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002060"/>
                </a:solidFill>
              </a:rPr>
              <a:t>Profil</a:t>
            </a:r>
            <a:r>
              <a:rPr lang="en-US" sz="3600" b="1" dirty="0">
                <a:solidFill>
                  <a:srgbClr val="002060"/>
                </a:solidFill>
              </a:rPr>
              <a:t> LPTK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C09C4E-4B42-4741-9E56-C21F25B7E241}"/>
              </a:ext>
            </a:extLst>
          </p:cNvPr>
          <p:cNvSpPr txBox="1"/>
          <p:nvPr/>
        </p:nvSpPr>
        <p:spPr>
          <a:xfrm>
            <a:off x="1552644" y="7522839"/>
            <a:ext cx="8829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i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78DA9-60E5-4012-ACE2-5EB612818C5C}"/>
              </a:ext>
            </a:extLst>
          </p:cNvPr>
          <p:cNvSpPr txBox="1"/>
          <p:nvPr/>
        </p:nvSpPr>
        <p:spPr>
          <a:xfrm>
            <a:off x="10320352" y="3930604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Jumlah</a:t>
            </a:r>
            <a:r>
              <a:rPr lang="en-US" sz="3200" dirty="0"/>
              <a:t>: </a:t>
            </a:r>
            <a:r>
              <a:rPr lang="en-US" sz="3200" b="1" dirty="0"/>
              <a:t>1.578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162409-2524-441B-8A46-BB41FF6BE1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2804" y="1722929"/>
            <a:ext cx="8727982" cy="52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84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Pola </a:t>
            </a:r>
            <a:r>
              <a:rPr lang="en-US" sz="3600" b="1" dirty="0" err="1">
                <a:solidFill>
                  <a:srgbClr val="002060"/>
                </a:solidFill>
              </a:rPr>
              <a:t>Pembiayaan</a:t>
            </a:r>
            <a:r>
              <a:rPr lang="en-US" sz="3600" b="1" dirty="0">
                <a:solidFill>
                  <a:srgbClr val="002060"/>
                </a:solidFill>
              </a:rPr>
              <a:t> LAM KEPENDIDIKAN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600"/>
            <a:ext cx="13004800" cy="3398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8F324F-CE2E-46BE-A757-9B42B2498544}"/>
              </a:ext>
            </a:extLst>
          </p:cNvPr>
          <p:cNvSpPr txBox="1"/>
          <p:nvPr/>
        </p:nvSpPr>
        <p:spPr>
          <a:xfrm>
            <a:off x="10769600" y="5410200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8572A7-9212-4FDA-B92B-4955E655AC6F}"/>
              </a:ext>
            </a:extLst>
          </p:cNvPr>
          <p:cNvSpPr txBox="1"/>
          <p:nvPr/>
        </p:nvSpPr>
        <p:spPr>
          <a:xfrm>
            <a:off x="9666450" y="9065567"/>
            <a:ext cx="333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bg1"/>
                </a:solidFill>
              </a:rPr>
              <a:t>Studi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Kelayakan</a:t>
            </a:r>
            <a:r>
              <a:rPr lang="en-US" sz="2400" b="1" i="1" dirty="0">
                <a:solidFill>
                  <a:schemeClr val="bg1"/>
                </a:solidFill>
              </a:rPr>
              <a:t>,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hlm</a:t>
            </a:r>
            <a:r>
              <a:rPr lang="en-US" sz="2400" b="1" dirty="0">
                <a:solidFill>
                  <a:schemeClr val="bg1"/>
                </a:solidFill>
              </a:rPr>
              <a:t> 62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10251-E316-4A49-B75C-1536303EC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900" y="1743997"/>
            <a:ext cx="10872316" cy="626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81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Pola </a:t>
            </a:r>
            <a:r>
              <a:rPr lang="en-US" sz="3600" b="1" dirty="0" err="1">
                <a:solidFill>
                  <a:srgbClr val="002060"/>
                </a:solidFill>
              </a:rPr>
              <a:t>Pembiayaan</a:t>
            </a:r>
            <a:r>
              <a:rPr lang="en-US" sz="3600" b="1" dirty="0">
                <a:solidFill>
                  <a:srgbClr val="002060"/>
                </a:solidFill>
              </a:rPr>
              <a:t> LAM KEPENDIDIKAN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581"/>
            <a:ext cx="13004800" cy="3398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8F324F-CE2E-46BE-A757-9B42B2498544}"/>
              </a:ext>
            </a:extLst>
          </p:cNvPr>
          <p:cNvSpPr txBox="1"/>
          <p:nvPr/>
        </p:nvSpPr>
        <p:spPr>
          <a:xfrm>
            <a:off x="10769600" y="5410200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8572A7-9212-4FDA-B92B-4955E655AC6F}"/>
              </a:ext>
            </a:extLst>
          </p:cNvPr>
          <p:cNvSpPr txBox="1"/>
          <p:nvPr/>
        </p:nvSpPr>
        <p:spPr>
          <a:xfrm>
            <a:off x="9666450" y="8834734"/>
            <a:ext cx="333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bg1"/>
                </a:solidFill>
              </a:rPr>
              <a:t>Studi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Kelayakan</a:t>
            </a:r>
            <a:r>
              <a:rPr lang="en-US" sz="2400" b="1" i="1" dirty="0">
                <a:solidFill>
                  <a:schemeClr val="bg1"/>
                </a:solidFill>
              </a:rPr>
              <a:t>,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hlm</a:t>
            </a:r>
            <a:r>
              <a:rPr lang="en-US" sz="2400" b="1" dirty="0">
                <a:solidFill>
                  <a:schemeClr val="bg1"/>
                </a:solidFill>
              </a:rPr>
              <a:t> 63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77630-9658-43A9-988F-FE5C0887D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169" y="1282577"/>
            <a:ext cx="7726681" cy="718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56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002060"/>
                </a:solidFill>
              </a:rPr>
              <a:t>Estimasi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Pemasukan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Pembiayaan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LAM KEPENDIDIKAN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600"/>
            <a:ext cx="13004800" cy="3398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8F324F-CE2E-46BE-A757-9B42B2498544}"/>
              </a:ext>
            </a:extLst>
          </p:cNvPr>
          <p:cNvSpPr txBox="1"/>
          <p:nvPr/>
        </p:nvSpPr>
        <p:spPr>
          <a:xfrm>
            <a:off x="10769600" y="5410200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0DB66B-3CCF-4EB0-988C-200321E32694}"/>
              </a:ext>
            </a:extLst>
          </p:cNvPr>
          <p:cNvSpPr txBox="1"/>
          <p:nvPr/>
        </p:nvSpPr>
        <p:spPr>
          <a:xfrm>
            <a:off x="9831362" y="5257800"/>
            <a:ext cx="2965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Keterangan</a:t>
            </a:r>
            <a:r>
              <a:rPr lang="en-US" sz="1800" b="1" dirty="0"/>
              <a:t>:</a:t>
            </a:r>
          </a:p>
          <a:p>
            <a:r>
              <a:rPr lang="en-US" sz="1800" b="1" dirty="0"/>
              <a:t>*</a:t>
            </a:r>
            <a:r>
              <a:rPr lang="en-US" sz="1800" b="1" dirty="0" err="1"/>
              <a:t>Setiap</a:t>
            </a:r>
            <a:r>
              <a:rPr lang="en-US" sz="1800" b="1" dirty="0"/>
              <a:t> 5 </a:t>
            </a:r>
            <a:r>
              <a:rPr lang="en-US" sz="1800" b="1" dirty="0" err="1"/>
              <a:t>Tahun</a:t>
            </a:r>
            <a:r>
              <a:rPr lang="en-US" sz="1800" b="1" dirty="0"/>
              <a:t> </a:t>
            </a:r>
            <a:r>
              <a:rPr lang="en-US" sz="1800" b="1" dirty="0" err="1"/>
              <a:t>sebagai</a:t>
            </a:r>
            <a:r>
              <a:rPr lang="en-US" sz="1800" b="1" dirty="0"/>
              <a:t> </a:t>
            </a:r>
            <a:r>
              <a:rPr lang="en-US" sz="1800" b="1" dirty="0" err="1"/>
              <a:t>prasyarat</a:t>
            </a:r>
            <a:r>
              <a:rPr lang="en-US" sz="1800" b="1" dirty="0"/>
              <a:t> </a:t>
            </a:r>
            <a:r>
              <a:rPr lang="en-US" sz="1800" b="1" dirty="0" err="1"/>
              <a:t>mengajukan</a:t>
            </a:r>
            <a:r>
              <a:rPr lang="en-US" sz="1800" b="1" dirty="0"/>
              <a:t> </a:t>
            </a:r>
            <a:r>
              <a:rPr lang="en-US" sz="1800" b="1" dirty="0" err="1"/>
              <a:t>akreditasi</a:t>
            </a:r>
            <a:r>
              <a:rPr lang="en-US" sz="1800" b="1" dirty="0"/>
              <a:t> </a:t>
            </a:r>
            <a:r>
              <a:rPr lang="en-US" sz="1800" b="1" dirty="0" err="1"/>
              <a:t>atau</a:t>
            </a:r>
            <a:r>
              <a:rPr lang="en-US" sz="1800" b="1" dirty="0"/>
              <a:t> </a:t>
            </a:r>
            <a:r>
              <a:rPr lang="en-US" sz="1800" b="1" dirty="0" err="1"/>
              <a:t>reakreditasi</a:t>
            </a:r>
            <a:r>
              <a:rPr lang="en-US" sz="1800" b="1" dirty="0"/>
              <a:t>.</a:t>
            </a:r>
          </a:p>
          <a:p>
            <a:r>
              <a:rPr lang="en-US" sz="1800" b="1" dirty="0"/>
              <a:t>**</a:t>
            </a:r>
            <a:r>
              <a:rPr lang="en-US" sz="1800" b="1" dirty="0" err="1"/>
              <a:t>Rincian</a:t>
            </a:r>
            <a:r>
              <a:rPr lang="en-US" sz="1800" b="1" dirty="0"/>
              <a:t> </a:t>
            </a:r>
            <a:r>
              <a:rPr lang="en-US" sz="1800" b="1" dirty="0" err="1"/>
              <a:t>Pengeluaran</a:t>
            </a:r>
            <a:r>
              <a:rPr lang="en-US" sz="1800" b="1" dirty="0"/>
              <a:t> </a:t>
            </a:r>
            <a:r>
              <a:rPr lang="en-US" sz="1800" b="1" dirty="0" err="1"/>
              <a:t>ditampilkan</a:t>
            </a:r>
            <a:r>
              <a:rPr lang="en-US" sz="1800" b="1" dirty="0"/>
              <a:t> </a:t>
            </a:r>
            <a:r>
              <a:rPr lang="en-US" sz="1800" b="1" dirty="0" err="1"/>
              <a:t>melalui</a:t>
            </a:r>
            <a:r>
              <a:rPr lang="en-US" sz="1800" b="1" dirty="0"/>
              <a:t> </a:t>
            </a:r>
            <a:r>
              <a:rPr lang="en-US" sz="1800" b="1" dirty="0" err="1"/>
              <a:t>Tabel</a:t>
            </a:r>
            <a:r>
              <a:rPr lang="en-US" sz="1800" b="1" dirty="0"/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Pembiayaan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Akreditasi</a:t>
            </a:r>
            <a:r>
              <a:rPr lang="en-US" sz="1800" b="1" dirty="0">
                <a:solidFill>
                  <a:schemeClr val="tx1"/>
                </a:solidFill>
              </a:rPr>
              <a:t> per Prodi</a:t>
            </a:r>
            <a:r>
              <a:rPr lang="en-US" sz="1800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8572A7-9212-4FDA-B92B-4955E655AC6F}"/>
              </a:ext>
            </a:extLst>
          </p:cNvPr>
          <p:cNvSpPr txBox="1"/>
          <p:nvPr/>
        </p:nvSpPr>
        <p:spPr>
          <a:xfrm>
            <a:off x="9666450" y="9065567"/>
            <a:ext cx="333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bg1"/>
                </a:solidFill>
              </a:rPr>
              <a:t>Studi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Kelayakan</a:t>
            </a:r>
            <a:r>
              <a:rPr lang="en-US" sz="2400" b="1" i="1" dirty="0">
                <a:solidFill>
                  <a:schemeClr val="bg1"/>
                </a:solidFill>
              </a:rPr>
              <a:t>,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hlm</a:t>
            </a:r>
            <a:r>
              <a:rPr lang="en-US" sz="2400" b="1" dirty="0">
                <a:solidFill>
                  <a:schemeClr val="bg1"/>
                </a:solidFill>
              </a:rPr>
              <a:t> 64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AED81-A5E4-4EE3-9D23-A4D830B5B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950" y="1534993"/>
            <a:ext cx="7442517" cy="69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82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002060"/>
                </a:solidFill>
              </a:rPr>
              <a:t>Perolehan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Pembiayaan</a:t>
            </a:r>
            <a:r>
              <a:rPr lang="en-US" sz="3600" b="1" dirty="0">
                <a:solidFill>
                  <a:srgbClr val="002060"/>
                </a:solidFill>
              </a:rPr>
              <a:t> LAM KEPENDIDIKAN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8F324F-CE2E-46BE-A757-9B42B2498544}"/>
              </a:ext>
            </a:extLst>
          </p:cNvPr>
          <p:cNvSpPr txBox="1"/>
          <p:nvPr/>
        </p:nvSpPr>
        <p:spPr>
          <a:xfrm>
            <a:off x="10769600" y="5410200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73CE5-6A62-4B16-83A1-3D497D1D3298}"/>
              </a:ext>
            </a:extLst>
          </p:cNvPr>
          <p:cNvSpPr txBox="1"/>
          <p:nvPr/>
        </p:nvSpPr>
        <p:spPr>
          <a:xfrm>
            <a:off x="558800" y="1875978"/>
            <a:ext cx="1211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400" b="1" dirty="0" err="1"/>
              <a:t>Perolehan</a:t>
            </a:r>
            <a:r>
              <a:rPr lang="en-US" sz="2400" b="1" dirty="0"/>
              <a:t> </a:t>
            </a:r>
            <a:r>
              <a:rPr lang="en-US" sz="2400" b="1" dirty="0" err="1"/>
              <a:t>Pembiayaan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Anggota</a:t>
            </a:r>
            <a:r>
              <a:rPr lang="en-US" sz="2400" b="1" dirty="0"/>
              <a:t> dan </a:t>
            </a:r>
            <a:r>
              <a:rPr lang="en-US" sz="2400" b="1" dirty="0" err="1"/>
              <a:t>Pengusul</a:t>
            </a:r>
            <a:endParaRPr lang="en-US" sz="2400" b="1" dirty="0"/>
          </a:p>
          <a:p>
            <a:pPr marL="742950" indent="-742950">
              <a:buFont typeface="+mj-lt"/>
              <a:buAutoNum type="arabicPeriod"/>
            </a:pPr>
            <a:r>
              <a:rPr lang="en-US" sz="2400" b="1" dirty="0" err="1"/>
              <a:t>Perolehan</a:t>
            </a:r>
            <a:r>
              <a:rPr lang="en-US" sz="2400" b="1" dirty="0"/>
              <a:t> </a:t>
            </a:r>
            <a:r>
              <a:rPr lang="en-US" sz="2400" b="1" dirty="0" err="1"/>
              <a:t>pembiayaan</a:t>
            </a:r>
            <a:r>
              <a:rPr lang="en-US" sz="2400" b="1" dirty="0"/>
              <a:t> yang </a:t>
            </a:r>
            <a:r>
              <a:rPr lang="en-US" sz="2400" b="1" dirty="0" err="1"/>
              <a:t>berasal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masyarakat</a:t>
            </a:r>
            <a:r>
              <a:rPr lang="en-US" sz="2400" b="1" dirty="0"/>
              <a:t>:</a:t>
            </a:r>
          </a:p>
          <a:p>
            <a:pPr marL="1085850" lvl="1" indent="-742950">
              <a:buFont typeface="+mj-lt"/>
              <a:buAutoNum type="alphaLcPeriod"/>
            </a:pPr>
            <a:r>
              <a:rPr lang="id-ID" sz="2400" dirty="0"/>
              <a:t>LPTK</a:t>
            </a:r>
            <a:r>
              <a:rPr lang="en-US" sz="2400" dirty="0"/>
              <a:t>, </a:t>
            </a:r>
          </a:p>
          <a:p>
            <a:pPr marL="1085850" lvl="1" indent="-742950">
              <a:buFont typeface="+mj-lt"/>
              <a:buAutoNum type="alphaLcPeriod"/>
            </a:pPr>
            <a:r>
              <a:rPr lang="id-ID" sz="2400" dirty="0"/>
              <a:t>Program studi yang dibina dan Sumber lain yang tidak mengikat</a:t>
            </a:r>
            <a:r>
              <a:rPr lang="en-US" sz="2400" dirty="0"/>
              <a:t>,</a:t>
            </a:r>
          </a:p>
          <a:p>
            <a:pPr marL="1085850" lvl="1" indent="-742950">
              <a:buFont typeface="+mj-lt"/>
              <a:buAutoNum type="alphaLcPeriod"/>
            </a:pPr>
            <a:r>
              <a:rPr lang="id-ID" sz="2400" dirty="0"/>
              <a:t>Asosiasi Institusi Pendidikan</a:t>
            </a:r>
            <a:endParaRPr lang="en-US" sz="2400" dirty="0"/>
          </a:p>
          <a:p>
            <a:pPr marL="1085850" lvl="1" indent="-742950">
              <a:buFont typeface="+mj-lt"/>
              <a:buAutoNum type="alphaLcPeriod"/>
            </a:pPr>
            <a:r>
              <a:rPr lang="id-ID" sz="2400" dirty="0"/>
              <a:t>Organisasi Profesi</a:t>
            </a:r>
            <a:r>
              <a:rPr lang="en-US" sz="2400" dirty="0"/>
              <a:t>, </a:t>
            </a:r>
          </a:p>
          <a:p>
            <a:pPr marL="1085850" lvl="1" indent="-742950">
              <a:buFont typeface="+mj-lt"/>
              <a:buAutoNum type="alphaLcPeriod"/>
            </a:pPr>
            <a:r>
              <a:rPr lang="id-ID" sz="2400" dirty="0"/>
              <a:t>Masyarakat Pengguna (dunia usaha dan industri, ikatan alumni</a:t>
            </a:r>
            <a:r>
              <a:rPr lang="en-US" sz="2400" dirty="0"/>
              <a:t>,</a:t>
            </a:r>
            <a:r>
              <a:rPr lang="en-US" sz="2400" dirty="0" err="1"/>
              <a:t>dll</a:t>
            </a:r>
            <a:r>
              <a:rPr lang="id-ID" sz="2400" dirty="0"/>
              <a:t>)</a:t>
            </a:r>
            <a:r>
              <a:rPr lang="en-US" sz="2400" dirty="0"/>
              <a:t>, </a:t>
            </a:r>
          </a:p>
          <a:p>
            <a:pPr marL="1085850" lvl="1" indent="-742950">
              <a:buFont typeface="+mj-lt"/>
              <a:buAutoNum type="alphaLcPeriod"/>
            </a:pPr>
            <a:r>
              <a:rPr lang="id-ID" sz="2400" dirty="0"/>
              <a:t>Donor nasional dan internasional dan Iuran peserta</a:t>
            </a:r>
            <a:r>
              <a:rPr lang="en-US" sz="2400" dirty="0"/>
              <a:t>, </a:t>
            </a:r>
          </a:p>
          <a:p>
            <a:pPr marL="1085850" lvl="1" indent="-742950">
              <a:buFont typeface="+mj-lt"/>
              <a:buAutoNum type="alphaLcPeriod"/>
            </a:pPr>
            <a:r>
              <a:rPr lang="id-ID" sz="2400" dirty="0"/>
              <a:t>Usaha tambahan </a:t>
            </a:r>
            <a:r>
              <a:rPr lang="en-US" sz="2400" dirty="0"/>
              <a:t>( </a:t>
            </a:r>
            <a:r>
              <a:rPr lang="id-ID" sz="2400" dirty="0"/>
              <a:t>Pelatihan, seminar, </a:t>
            </a:r>
            <a:r>
              <a:rPr lang="id-ID" sz="2400" i="1" dirty="0"/>
              <a:t>workshop</a:t>
            </a:r>
            <a:r>
              <a:rPr lang="id-ID" sz="2400" dirty="0"/>
              <a:t> dan </a:t>
            </a:r>
            <a:r>
              <a:rPr lang="id-ID" sz="2400" i="1" dirty="0"/>
              <a:t>teleconference</a:t>
            </a:r>
            <a:r>
              <a:rPr lang="en-US" sz="2400" dirty="0"/>
              <a:t>, </a:t>
            </a:r>
            <a:r>
              <a:rPr lang="id-ID" sz="2400" dirty="0"/>
              <a:t>Education expo</a:t>
            </a:r>
            <a:r>
              <a:rPr lang="en-US" sz="2400" dirty="0"/>
              <a:t>, </a:t>
            </a:r>
            <a:r>
              <a:rPr lang="id-ID" sz="2400" dirty="0"/>
              <a:t>Publikasi buku dan majalah / jurnal</a:t>
            </a:r>
            <a:r>
              <a:rPr lang="en-US" sz="2400" dirty="0"/>
              <a:t>, </a:t>
            </a:r>
            <a:r>
              <a:rPr lang="id-ID" sz="2400" dirty="0"/>
              <a:t>Konsultansi, kajian, dan riset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).</a:t>
            </a:r>
          </a:p>
          <a:p>
            <a:pPr lvl="1" indent="0"/>
            <a:endParaRPr lang="en-US" sz="2400" dirty="0"/>
          </a:p>
          <a:p>
            <a:pPr marL="742950" indent="-742950">
              <a:buFont typeface="+mj-lt"/>
              <a:buAutoNum type="arabicPeriod"/>
            </a:pPr>
            <a:r>
              <a:rPr lang="en-US" sz="2400" b="1" dirty="0" err="1"/>
              <a:t>Perolehan</a:t>
            </a:r>
            <a:r>
              <a:rPr lang="en-US" sz="2400" b="1" dirty="0"/>
              <a:t> </a:t>
            </a:r>
            <a:r>
              <a:rPr lang="en-US" sz="2400" b="1" dirty="0" err="1"/>
              <a:t>pembiayaan</a:t>
            </a:r>
            <a:r>
              <a:rPr lang="en-US" sz="2400" b="1" dirty="0"/>
              <a:t> yang </a:t>
            </a:r>
            <a:r>
              <a:rPr lang="en-US" sz="2400" b="1" dirty="0" err="1"/>
              <a:t>berasal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pemerintah</a:t>
            </a:r>
            <a:r>
              <a:rPr lang="en-US" sz="2400" b="1" dirty="0"/>
              <a:t> </a:t>
            </a:r>
            <a:r>
              <a:rPr lang="en-US" sz="2400" b="1" dirty="0" err="1"/>
              <a:t>melalui</a:t>
            </a:r>
            <a:r>
              <a:rPr lang="en-US" sz="2400" b="1" dirty="0"/>
              <a:t> </a:t>
            </a:r>
            <a:r>
              <a:rPr lang="en-US" sz="2400" b="1" dirty="0" err="1"/>
              <a:t>subsidi</a:t>
            </a:r>
            <a:r>
              <a:rPr lang="en-US" sz="2400" b="1" dirty="0"/>
              <a:t> yang </a:t>
            </a:r>
            <a:r>
              <a:rPr lang="en-US" sz="2400" b="1" dirty="0" err="1"/>
              <a:t>diberikan</a:t>
            </a:r>
            <a:r>
              <a:rPr lang="en-US" sz="2400" b="1" dirty="0"/>
              <a:t> </a:t>
            </a:r>
            <a:r>
              <a:rPr lang="en-US" sz="2400" b="1" dirty="0" err="1"/>
              <a:t>kepada</a:t>
            </a:r>
            <a:r>
              <a:rPr lang="en-US" sz="2400" b="1" dirty="0"/>
              <a:t> </a:t>
            </a:r>
            <a:r>
              <a:rPr lang="en-US" sz="2400" b="1" dirty="0" err="1"/>
              <a:t>prodi</a:t>
            </a:r>
            <a:endParaRPr lang="en-US" sz="2400" b="1" dirty="0"/>
          </a:p>
          <a:p>
            <a:r>
              <a:rPr lang="en-US" sz="2400" b="1" i="1" dirty="0"/>
              <a:t>	  </a:t>
            </a:r>
            <a:r>
              <a:rPr lang="en-US" sz="2400" b="1" i="1" dirty="0" err="1"/>
              <a:t>Permenristekdikti</a:t>
            </a:r>
            <a:r>
              <a:rPr lang="en-US" sz="2400" b="1" i="1" dirty="0"/>
              <a:t> No. 32 </a:t>
            </a:r>
            <a:r>
              <a:rPr lang="en-US" sz="2400" b="1" i="1" dirty="0" err="1"/>
              <a:t>Tahun</a:t>
            </a:r>
            <a:r>
              <a:rPr lang="en-US" sz="2400" b="1" i="1" dirty="0"/>
              <a:t> 2016 </a:t>
            </a:r>
            <a:r>
              <a:rPr lang="en-US" sz="2400" b="1" i="1" dirty="0" err="1"/>
              <a:t>Pasal</a:t>
            </a:r>
            <a:r>
              <a:rPr lang="en-US" sz="2400" b="1" i="1" dirty="0"/>
              <a:t> 42 (</a:t>
            </a:r>
            <a:r>
              <a:rPr lang="en-US" sz="2400" b="1" i="1" dirty="0" err="1"/>
              <a:t>ayat</a:t>
            </a:r>
            <a:r>
              <a:rPr lang="en-US" sz="2400" b="1" i="1" dirty="0"/>
              <a:t> 2)</a:t>
            </a:r>
          </a:p>
          <a:p>
            <a:pPr lvl="1" indent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50294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002060"/>
                </a:solidFill>
              </a:rPr>
              <a:t>Pembiayaan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Akreditasi</a:t>
            </a:r>
            <a:r>
              <a:rPr lang="en-US" sz="3600" b="1" dirty="0">
                <a:solidFill>
                  <a:srgbClr val="002060"/>
                </a:solidFill>
              </a:rPr>
              <a:t> per Prodi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LAM KEPENDIDIKAN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9D5BDD-204A-48C0-97D1-F692A243EF94}"/>
              </a:ext>
            </a:extLst>
          </p:cNvPr>
          <p:cNvSpPr txBox="1"/>
          <p:nvPr/>
        </p:nvSpPr>
        <p:spPr>
          <a:xfrm>
            <a:off x="11034967" y="5984898"/>
            <a:ext cx="17920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* </a:t>
            </a:r>
            <a:r>
              <a:rPr lang="en-US" sz="1400" b="1" dirty="0" err="1"/>
              <a:t>Dibayarkan</a:t>
            </a:r>
            <a:r>
              <a:rPr lang="en-US" sz="1400" b="1" dirty="0"/>
              <a:t> </a:t>
            </a:r>
            <a:r>
              <a:rPr lang="en-US" sz="1400" b="1" dirty="0" err="1"/>
              <a:t>setelah</a:t>
            </a:r>
            <a:r>
              <a:rPr lang="en-US" sz="1400" b="1" dirty="0"/>
              <a:t> </a:t>
            </a:r>
            <a:r>
              <a:rPr lang="en-US" sz="1400" b="1" dirty="0" err="1"/>
              <a:t>usulan</a:t>
            </a:r>
            <a:r>
              <a:rPr lang="en-US" sz="1400" b="1" dirty="0"/>
              <a:t> </a:t>
            </a:r>
            <a:r>
              <a:rPr lang="en-US" sz="1400" b="1" dirty="0" err="1"/>
              <a:t>akreditasi</a:t>
            </a:r>
            <a:r>
              <a:rPr lang="en-US" sz="1400" b="1" dirty="0"/>
              <a:t> </a:t>
            </a:r>
            <a:r>
              <a:rPr lang="en-US" sz="1400" b="1" dirty="0" err="1"/>
              <a:t>dinyatakan</a:t>
            </a:r>
            <a:r>
              <a:rPr lang="en-US" sz="1400" b="1" dirty="0"/>
              <a:t> </a:t>
            </a:r>
            <a:r>
              <a:rPr lang="en-US" sz="1400" b="1" dirty="0" err="1"/>
              <a:t>layak</a:t>
            </a:r>
            <a:r>
              <a:rPr lang="en-US" sz="1400" b="1" dirty="0"/>
              <a:t> </a:t>
            </a:r>
            <a:r>
              <a:rPr lang="en-US" sz="1400" b="1" dirty="0" err="1"/>
              <a:t>untuk</a:t>
            </a:r>
            <a:r>
              <a:rPr lang="en-US" sz="1400" b="1" dirty="0"/>
              <a:t> </a:t>
            </a:r>
            <a:r>
              <a:rPr lang="en-US" sz="1400" b="1" dirty="0" err="1"/>
              <a:t>divisitasi</a:t>
            </a:r>
            <a:r>
              <a:rPr lang="en-US" sz="1400" b="1" dirty="0"/>
              <a:t>.</a:t>
            </a:r>
          </a:p>
          <a:p>
            <a:r>
              <a:rPr lang="en-US" sz="1400" b="1" dirty="0"/>
              <a:t>** Pola </a:t>
            </a:r>
            <a:r>
              <a:rPr lang="en-US" sz="1400" b="1" dirty="0" err="1"/>
              <a:t>subsidi</a:t>
            </a:r>
            <a:r>
              <a:rPr lang="en-US" sz="1400" b="1" dirty="0"/>
              <a:t> </a:t>
            </a:r>
            <a:r>
              <a:rPr lang="en-US" sz="1400" b="1" dirty="0" err="1"/>
              <a:t>berdasarkan</a:t>
            </a:r>
            <a:r>
              <a:rPr lang="en-US" sz="1400" b="1" dirty="0"/>
              <a:t> Wilayah 1 (Barat) dan Wilayah 2 (Timur).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6A7B62-F0EF-4047-A758-4874AD2E0D5B}"/>
              </a:ext>
            </a:extLst>
          </p:cNvPr>
          <p:cNvSpPr txBox="1"/>
          <p:nvPr/>
        </p:nvSpPr>
        <p:spPr>
          <a:xfrm>
            <a:off x="9666450" y="9065567"/>
            <a:ext cx="333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bg1"/>
                </a:solidFill>
              </a:rPr>
              <a:t>Studi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Kelayakan</a:t>
            </a:r>
            <a:r>
              <a:rPr lang="en-US" sz="2400" b="1" i="1" dirty="0">
                <a:solidFill>
                  <a:schemeClr val="bg1"/>
                </a:solidFill>
              </a:rPr>
              <a:t>,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hlm</a:t>
            </a:r>
            <a:r>
              <a:rPr lang="en-US" sz="2400" b="1" dirty="0">
                <a:solidFill>
                  <a:schemeClr val="bg1"/>
                </a:solidFill>
              </a:rPr>
              <a:t> 65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B7ADF4-22A8-4675-97B0-8E58142D8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600" y="1630022"/>
            <a:ext cx="9409367" cy="67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304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002060"/>
                </a:solidFill>
              </a:rPr>
              <a:t>Proyeksi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Pemasukan</a:t>
            </a:r>
            <a:r>
              <a:rPr lang="en-US" sz="3600" b="1" dirty="0">
                <a:solidFill>
                  <a:srgbClr val="002060"/>
                </a:solidFill>
              </a:rPr>
              <a:t> dana </a:t>
            </a:r>
            <a:r>
              <a:rPr lang="en-US" sz="3600" b="1" dirty="0" err="1">
                <a:solidFill>
                  <a:srgbClr val="002060"/>
                </a:solidFill>
              </a:rPr>
              <a:t>Selama</a:t>
            </a:r>
            <a:r>
              <a:rPr lang="en-US" sz="3600" b="1" dirty="0">
                <a:solidFill>
                  <a:srgbClr val="002060"/>
                </a:solidFill>
              </a:rPr>
              <a:t> 5 </a:t>
            </a:r>
            <a:r>
              <a:rPr lang="en-US" sz="3600" b="1" dirty="0" err="1">
                <a:solidFill>
                  <a:srgbClr val="002060"/>
                </a:solidFill>
              </a:rPr>
              <a:t>Tahun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(2019 </a:t>
            </a:r>
            <a:r>
              <a:rPr lang="en-US" sz="3600" b="1" dirty="0" err="1">
                <a:solidFill>
                  <a:srgbClr val="002060"/>
                </a:solidFill>
              </a:rPr>
              <a:t>s.d</a:t>
            </a:r>
            <a:r>
              <a:rPr lang="en-US" sz="3600" b="1" dirty="0">
                <a:solidFill>
                  <a:srgbClr val="002060"/>
                </a:solidFill>
              </a:rPr>
              <a:t> 2024) LAM KEPENDIDIKAN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7DC58E-A7C8-494D-A01B-6FAF200CF931}"/>
              </a:ext>
            </a:extLst>
          </p:cNvPr>
          <p:cNvSpPr/>
          <p:nvPr/>
        </p:nvSpPr>
        <p:spPr bwMode="auto">
          <a:xfrm>
            <a:off x="1397000" y="8375452"/>
            <a:ext cx="762000" cy="53042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F1D1E4-5BAD-4AE5-844A-68DAA7B430F2}"/>
              </a:ext>
            </a:extLst>
          </p:cNvPr>
          <p:cNvSpPr txBox="1"/>
          <p:nvPr/>
        </p:nvSpPr>
        <p:spPr>
          <a:xfrm>
            <a:off x="9666450" y="9065567"/>
            <a:ext cx="333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bg1"/>
                </a:solidFill>
              </a:rPr>
              <a:t>Studi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Kelayakan</a:t>
            </a:r>
            <a:r>
              <a:rPr lang="en-US" sz="2400" b="1" i="1" dirty="0">
                <a:solidFill>
                  <a:schemeClr val="bg1"/>
                </a:solidFill>
              </a:rPr>
              <a:t>,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hlm</a:t>
            </a:r>
            <a:r>
              <a:rPr lang="en-US" sz="2400" b="1" dirty="0">
                <a:solidFill>
                  <a:schemeClr val="bg1"/>
                </a:solidFill>
              </a:rPr>
              <a:t> 66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30D8B-FB5E-4CA3-A087-C92F60AEA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999" y="1827848"/>
            <a:ext cx="8221991" cy="654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252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002060"/>
                </a:solidFill>
              </a:rPr>
              <a:t>Biaya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Operasional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Akreditasi</a:t>
            </a:r>
            <a:r>
              <a:rPr lang="en-US" sz="3600" b="1" dirty="0">
                <a:solidFill>
                  <a:srgbClr val="002060"/>
                </a:solidFill>
              </a:rPr>
              <a:t>  </a:t>
            </a:r>
            <a:r>
              <a:rPr lang="it-IT" sz="3600" b="1" dirty="0">
                <a:solidFill>
                  <a:srgbClr val="002060"/>
                </a:solidFill>
              </a:rPr>
              <a:t>Akreditasi </a:t>
            </a:r>
            <a:br>
              <a:rPr lang="it-IT" sz="3600" b="1" dirty="0">
                <a:solidFill>
                  <a:srgbClr val="002060"/>
                </a:solidFill>
              </a:rPr>
            </a:br>
            <a:r>
              <a:rPr lang="it-IT" sz="3600" b="1" dirty="0">
                <a:solidFill>
                  <a:srgbClr val="002060"/>
                </a:solidFill>
              </a:rPr>
              <a:t>Per Program Studi AK, AL, Validasi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AEFA98-7A3B-46CB-B9B7-DCC190684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343" y="1932742"/>
            <a:ext cx="10599057" cy="5728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6CA1E5-E714-4E5C-A642-B26938D7B87D}"/>
              </a:ext>
            </a:extLst>
          </p:cNvPr>
          <p:cNvSpPr txBox="1"/>
          <p:nvPr/>
        </p:nvSpPr>
        <p:spPr>
          <a:xfrm>
            <a:off x="9666450" y="9065567"/>
            <a:ext cx="333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bg1"/>
                </a:solidFill>
              </a:rPr>
              <a:t>Studi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Kelayakan</a:t>
            </a:r>
            <a:r>
              <a:rPr lang="en-US" sz="2400" b="1" i="1" dirty="0">
                <a:solidFill>
                  <a:schemeClr val="bg1"/>
                </a:solidFill>
              </a:rPr>
              <a:t>,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hlm</a:t>
            </a:r>
            <a:r>
              <a:rPr lang="en-US" sz="2400" b="1" dirty="0">
                <a:solidFill>
                  <a:schemeClr val="bg1"/>
                </a:solidFill>
              </a:rPr>
              <a:t> 67</a:t>
            </a:r>
          </a:p>
        </p:txBody>
      </p:sp>
    </p:spTree>
    <p:extLst>
      <p:ext uri="{BB962C8B-B14F-4D97-AF65-F5344CB8AC3E}">
        <p14:creationId xmlns:p14="http://schemas.microsoft.com/office/powerpoint/2010/main" val="40990808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2800" b="1" dirty="0" err="1">
                <a:solidFill>
                  <a:srgbClr val="002060"/>
                </a:solidFill>
              </a:rPr>
              <a:t>Biaya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Operasional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Kesekretariatan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Pengelolaan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Pangkalan</a:t>
            </a:r>
            <a:r>
              <a:rPr lang="en-US" sz="2800" b="1" dirty="0">
                <a:solidFill>
                  <a:srgbClr val="002060"/>
                </a:solidFill>
              </a:rPr>
              <a:t> IT dan Data, dan </a:t>
            </a:r>
            <a:r>
              <a:rPr lang="en-US" sz="2800" b="1" dirty="0" err="1">
                <a:solidFill>
                  <a:srgbClr val="002060"/>
                </a:solidFill>
              </a:rPr>
              <a:t>Pengembangan</a:t>
            </a:r>
            <a:r>
              <a:rPr lang="en-US" sz="2800" b="1" dirty="0">
                <a:solidFill>
                  <a:srgbClr val="002060"/>
                </a:solidFill>
              </a:rPr>
              <a:t> Per Program </a:t>
            </a:r>
            <a:r>
              <a:rPr lang="en-US" sz="2800" b="1" dirty="0" err="1">
                <a:solidFill>
                  <a:srgbClr val="002060"/>
                </a:solidFill>
              </a:rPr>
              <a:t>Studi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B976AE-2315-4F2C-85B8-709C76ACCF5E}"/>
              </a:ext>
            </a:extLst>
          </p:cNvPr>
          <p:cNvSpPr txBox="1"/>
          <p:nvPr/>
        </p:nvSpPr>
        <p:spPr>
          <a:xfrm>
            <a:off x="9666450" y="9065567"/>
            <a:ext cx="333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bg1"/>
                </a:solidFill>
              </a:rPr>
              <a:t>Studi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Kelayakan</a:t>
            </a:r>
            <a:r>
              <a:rPr lang="en-US" sz="2400" b="1" i="1" dirty="0">
                <a:solidFill>
                  <a:schemeClr val="bg1"/>
                </a:solidFill>
              </a:rPr>
              <a:t>,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hlm</a:t>
            </a:r>
            <a:r>
              <a:rPr lang="en-US" sz="2400" b="1" dirty="0">
                <a:solidFill>
                  <a:schemeClr val="bg1"/>
                </a:solidFill>
              </a:rPr>
              <a:t> 66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800D0-EEFE-457E-B716-6C93DD3F5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0" y="2057400"/>
            <a:ext cx="1083613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257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rgbClr val="002060"/>
                </a:solidFill>
              </a:rPr>
              <a:t>Justifikasi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Biaya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Pengembangan</a:t>
            </a:r>
            <a:r>
              <a:rPr lang="en-US" sz="3200" b="1" dirty="0">
                <a:solidFill>
                  <a:srgbClr val="002060"/>
                </a:solidFill>
              </a:rPr>
              <a:t> LAM KEPENDIDIKAN </a:t>
            </a:r>
            <a:r>
              <a:rPr lang="en-US" sz="3200" b="1" dirty="0" err="1">
                <a:solidFill>
                  <a:srgbClr val="002060"/>
                </a:solidFill>
              </a:rPr>
              <a:t>selama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Tahun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67A02E-34F4-4BBA-A3F5-989B8B29C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985050"/>
              </p:ext>
            </p:extLst>
          </p:nvPr>
        </p:nvGraphicFramePr>
        <p:xfrm>
          <a:off x="9483088" y="6553200"/>
          <a:ext cx="3289300" cy="225171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95275">
                  <a:extLst>
                    <a:ext uri="{9D8B030D-6E8A-4147-A177-3AD203B41FA5}">
                      <a16:colId xmlns:a16="http://schemas.microsoft.com/office/drawing/2014/main" val="824170837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1540958925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1758767085"/>
                    </a:ext>
                  </a:extLst>
                </a:gridCol>
              </a:tblGrid>
              <a:tr h="36576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Sumber</a:t>
                      </a:r>
                      <a:r>
                        <a:rPr lang="en-US" sz="1400" b="1" u="none" strike="noStrike" dirty="0">
                          <a:effectLst/>
                        </a:rPr>
                        <a:t> (443 Re </a:t>
                      </a:r>
                      <a:r>
                        <a:rPr lang="en-US" sz="1400" b="1" u="none" strike="noStrike" dirty="0" err="1">
                          <a:effectLst/>
                        </a:rPr>
                        <a:t>Akreditasi</a:t>
                      </a:r>
                      <a:r>
                        <a:rPr lang="en-US" sz="1400" b="1" u="none" strike="noStrike" dirty="0">
                          <a:effectLst/>
                        </a:rPr>
                        <a:t> dan 125 </a:t>
                      </a:r>
                      <a:r>
                        <a:rPr lang="en-US" sz="1400" b="1" u="none" strike="noStrike" dirty="0" err="1">
                          <a:effectLst/>
                        </a:rPr>
                        <a:t>Akreditasi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Baru</a:t>
                      </a:r>
                      <a:r>
                        <a:rPr lang="en-US" sz="1400" b="1" u="none" strike="noStrike" dirty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87714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77800" indent="-177800" algn="l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lang="en-US" sz="14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Kesekretariatan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dan </a:t>
                      </a:r>
                      <a:r>
                        <a:rPr lang="en-US" sz="14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Manajemen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1,802,500,000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797951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 Data dan IT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1,802,500,000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1558469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77800" indent="-177800" algn="l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r>
                        <a:rPr lang="en-US" sz="14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Pengembangan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Sistem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dan SDM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1,249,600,000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957899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28600" indent="-165100"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 </a:t>
                      </a:r>
                      <a:r>
                        <a:rPr lang="en-US" sz="14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Iuran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Wajib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Anggota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2,307,200,000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75854218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7.161.800.000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5626944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A71603-9AC4-4343-85DF-75FA477FBD65}"/>
              </a:ext>
            </a:extLst>
          </p:cNvPr>
          <p:cNvSpPr txBox="1"/>
          <p:nvPr/>
        </p:nvSpPr>
        <p:spPr>
          <a:xfrm>
            <a:off x="9666450" y="9065567"/>
            <a:ext cx="333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tx1"/>
                </a:solidFill>
              </a:rPr>
              <a:t>Studi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Kelayakan</a:t>
            </a:r>
            <a:r>
              <a:rPr lang="en-US" sz="2400" b="1" i="1" dirty="0">
                <a:solidFill>
                  <a:schemeClr val="tx1"/>
                </a:solidFill>
              </a:rPr>
              <a:t>,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hlm</a:t>
            </a:r>
            <a:r>
              <a:rPr lang="en-US" sz="2400" b="1" dirty="0">
                <a:solidFill>
                  <a:schemeClr val="tx1"/>
                </a:solidFill>
              </a:rPr>
              <a:t> 68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F33780-252A-4D8A-A43A-BFE715640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1649072"/>
            <a:ext cx="7734170" cy="741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036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fi-FI" sz="3200" b="1" dirty="0">
                <a:solidFill>
                  <a:srgbClr val="002060"/>
                </a:solidFill>
              </a:rPr>
              <a:t>Estimasi Pemasukan dan Pengeluaran </a:t>
            </a:r>
            <a:br>
              <a:rPr lang="fi-FI" sz="3200" b="1" dirty="0">
                <a:solidFill>
                  <a:srgbClr val="002060"/>
                </a:solidFill>
              </a:rPr>
            </a:br>
            <a:r>
              <a:rPr lang="fi-FI" sz="3200" b="1" dirty="0">
                <a:solidFill>
                  <a:srgbClr val="002060"/>
                </a:solidFill>
              </a:rPr>
              <a:t>LAM KEPENDIDIKAN Selama 5 Tahun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B8E38A-5FC3-4450-A6E3-3F8064AF7EFF}"/>
              </a:ext>
            </a:extLst>
          </p:cNvPr>
          <p:cNvSpPr txBox="1"/>
          <p:nvPr/>
        </p:nvSpPr>
        <p:spPr>
          <a:xfrm>
            <a:off x="9666450" y="9065567"/>
            <a:ext cx="333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bg1"/>
                </a:solidFill>
              </a:rPr>
              <a:t>Studi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Kelayakan</a:t>
            </a:r>
            <a:r>
              <a:rPr lang="en-US" sz="2400" b="1" i="1" dirty="0">
                <a:solidFill>
                  <a:schemeClr val="bg1"/>
                </a:solidFill>
              </a:rPr>
              <a:t>,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hlm</a:t>
            </a:r>
            <a:r>
              <a:rPr lang="en-US" sz="2400" b="1" dirty="0">
                <a:solidFill>
                  <a:schemeClr val="bg1"/>
                </a:solidFill>
              </a:rPr>
              <a:t> 69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0A777-ADBC-4CD4-B736-9A5D9EFFA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00" y="2800350"/>
            <a:ext cx="122682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6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Detail </a:t>
            </a:r>
            <a:r>
              <a:rPr lang="en-US" sz="3600" b="1" dirty="0" err="1">
                <a:solidFill>
                  <a:srgbClr val="002060"/>
                </a:solidFill>
              </a:rPr>
              <a:t>Sebaran</a:t>
            </a:r>
            <a:r>
              <a:rPr lang="en-US" sz="3600" b="1" dirty="0">
                <a:solidFill>
                  <a:srgbClr val="002060"/>
                </a:solidFill>
              </a:rPr>
              <a:t> LPTK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C09C4E-4B42-4741-9E56-C21F25B7E241}"/>
              </a:ext>
            </a:extLst>
          </p:cNvPr>
          <p:cNvSpPr txBox="1"/>
          <p:nvPr/>
        </p:nvSpPr>
        <p:spPr>
          <a:xfrm>
            <a:off x="1610360" y="7479814"/>
            <a:ext cx="8829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i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78DA9-60E5-4012-ACE2-5EB612818C5C}"/>
              </a:ext>
            </a:extLst>
          </p:cNvPr>
          <p:cNvSpPr txBox="1"/>
          <p:nvPr/>
        </p:nvSpPr>
        <p:spPr>
          <a:xfrm>
            <a:off x="10320352" y="3930604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Jumlah</a:t>
            </a:r>
            <a:r>
              <a:rPr lang="en-US" sz="3200" dirty="0"/>
              <a:t>: </a:t>
            </a:r>
            <a:r>
              <a:rPr lang="en-US" sz="3200" b="1" dirty="0"/>
              <a:t>1.578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C6A948-6300-496F-81AE-DF793676D52C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25600" y="1482702"/>
            <a:ext cx="8694752" cy="52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491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fi-FI" sz="3200" b="1" dirty="0">
                <a:solidFill>
                  <a:srgbClr val="002060"/>
                </a:solidFill>
              </a:rPr>
              <a:t>Sistem Penjaminan Mutu</a:t>
            </a:r>
            <a:br>
              <a:rPr lang="fi-FI" sz="3200" b="1" dirty="0">
                <a:solidFill>
                  <a:srgbClr val="002060"/>
                </a:solidFill>
              </a:rPr>
            </a:br>
            <a:r>
              <a:rPr lang="fi-FI" sz="3200" b="1" dirty="0">
                <a:solidFill>
                  <a:srgbClr val="002060"/>
                </a:solidFill>
              </a:rPr>
              <a:t>LAM KEPENDIDIKAN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B8E38A-5FC3-4450-A6E3-3F8064AF7EFF}"/>
              </a:ext>
            </a:extLst>
          </p:cNvPr>
          <p:cNvSpPr txBox="1"/>
          <p:nvPr/>
        </p:nvSpPr>
        <p:spPr>
          <a:xfrm>
            <a:off x="9666450" y="9065567"/>
            <a:ext cx="333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bg1"/>
                </a:solidFill>
              </a:rPr>
              <a:t>Studi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Kelayakan</a:t>
            </a:r>
            <a:r>
              <a:rPr lang="en-US" sz="2400" b="1" i="1" dirty="0">
                <a:solidFill>
                  <a:schemeClr val="bg1"/>
                </a:solidFill>
              </a:rPr>
              <a:t>,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hlm</a:t>
            </a:r>
            <a:r>
              <a:rPr lang="en-US" sz="2400" b="1" dirty="0">
                <a:solidFill>
                  <a:schemeClr val="bg1"/>
                </a:solidFill>
              </a:rPr>
              <a:t> 93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EBD95-B91D-41D5-A778-840821B522DD}"/>
              </a:ext>
            </a:extLst>
          </p:cNvPr>
          <p:cNvSpPr txBox="1"/>
          <p:nvPr/>
        </p:nvSpPr>
        <p:spPr>
          <a:xfrm>
            <a:off x="816609" y="2209800"/>
            <a:ext cx="1046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lphaLcPeriod"/>
            </a:pPr>
            <a:r>
              <a:rPr lang="en-US" dirty="0"/>
              <a:t>K</a:t>
            </a:r>
            <a:r>
              <a:rPr lang="id-ID" dirty="0"/>
              <a:t>ebijakan dan standar sistem penjaminan mutu internal </a:t>
            </a:r>
            <a:r>
              <a:rPr lang="en-US" dirty="0"/>
              <a:t>(LAM </a:t>
            </a:r>
            <a:r>
              <a:rPr lang="en-US" dirty="0" err="1"/>
              <a:t>Kependidikan</a:t>
            </a:r>
            <a:r>
              <a:rPr lang="en-US" dirty="0"/>
              <a:t>) </a:t>
            </a:r>
            <a:r>
              <a:rPr lang="id-ID" dirty="0"/>
              <a:t>dan eksternal</a:t>
            </a:r>
            <a:r>
              <a:rPr lang="en-US" dirty="0"/>
              <a:t> (</a:t>
            </a:r>
            <a:r>
              <a:rPr lang="en-US" dirty="0" err="1"/>
              <a:t>Kemenristekdikti</a:t>
            </a:r>
            <a:r>
              <a:rPr lang="en-US" dirty="0"/>
              <a:t> &amp; AQAN/ ASTEN/ QFSTE)</a:t>
            </a:r>
            <a:r>
              <a:rPr lang="id-ID" dirty="0"/>
              <a:t>; </a:t>
            </a:r>
            <a:endParaRPr lang="en-US" dirty="0"/>
          </a:p>
          <a:p>
            <a:pPr marL="742950" indent="-742950" algn="just">
              <a:buAutoNum type="alphaLcPeriod"/>
            </a:pPr>
            <a:r>
              <a:rPr lang="en-US" dirty="0"/>
              <a:t>S</a:t>
            </a:r>
            <a:r>
              <a:rPr lang="id-ID" dirty="0"/>
              <a:t>asaran dan kebijakan mutu internal; </a:t>
            </a:r>
            <a:endParaRPr lang="en-US" dirty="0"/>
          </a:p>
          <a:p>
            <a:pPr marL="742950" indent="-742950" algn="just">
              <a:buAutoNum type="alphaLcPeriod"/>
            </a:pPr>
            <a:r>
              <a:rPr lang="en-US" dirty="0"/>
              <a:t>Si</a:t>
            </a:r>
            <a:r>
              <a:rPr lang="id-ID" dirty="0"/>
              <a:t>stem monitoring, pengukuruan kinerja mutu, kebijakan dan prosedur audit internal, </a:t>
            </a:r>
            <a:endParaRPr lang="en-US" dirty="0"/>
          </a:p>
          <a:p>
            <a:pPr marL="742950" indent="-742950" algn="just">
              <a:buAutoNum type="alphaLcPeriod"/>
            </a:pPr>
            <a:r>
              <a:rPr lang="en-US" dirty="0"/>
              <a:t>P</a:t>
            </a:r>
            <a:r>
              <a:rPr lang="id-ID" dirty="0"/>
              <a:t>rosedur audit eksternal, monitoring, evaluasi, dan tindak lanjut.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857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fi-FI" sz="3200" b="1" dirty="0">
                <a:solidFill>
                  <a:srgbClr val="002060"/>
                </a:solidFill>
              </a:rPr>
              <a:t>Rencana Pengembangan Sumberdaya (Sarpras )</a:t>
            </a:r>
            <a:br>
              <a:rPr lang="fi-FI" sz="3200" b="1" dirty="0">
                <a:solidFill>
                  <a:srgbClr val="002060"/>
                </a:solidFill>
              </a:rPr>
            </a:br>
            <a:r>
              <a:rPr lang="fi-FI" sz="3200" b="1" dirty="0">
                <a:solidFill>
                  <a:srgbClr val="002060"/>
                </a:solidFill>
              </a:rPr>
              <a:t>LAM KEPENDIDIKAN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B8E38A-5FC3-4450-A6E3-3F8064AF7EFF}"/>
              </a:ext>
            </a:extLst>
          </p:cNvPr>
          <p:cNvSpPr txBox="1"/>
          <p:nvPr/>
        </p:nvSpPr>
        <p:spPr>
          <a:xfrm>
            <a:off x="9666450" y="9065567"/>
            <a:ext cx="333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bg1"/>
                </a:solidFill>
              </a:rPr>
              <a:t>Studi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Kelayakan</a:t>
            </a:r>
            <a:r>
              <a:rPr lang="en-US" sz="2400" b="1" i="1" dirty="0">
                <a:solidFill>
                  <a:schemeClr val="bg1"/>
                </a:solidFill>
              </a:rPr>
              <a:t>,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hlm</a:t>
            </a:r>
            <a:r>
              <a:rPr lang="en-US" sz="2400" b="1" dirty="0">
                <a:solidFill>
                  <a:schemeClr val="bg1"/>
                </a:solidFill>
              </a:rPr>
              <a:t> 70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BA426-D408-43EA-B64A-AE9DC0432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89" y="1815246"/>
            <a:ext cx="11336022" cy="612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370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fi-FI" sz="3200" b="1" dirty="0">
                <a:solidFill>
                  <a:srgbClr val="002060"/>
                </a:solidFill>
              </a:rPr>
              <a:t>Rencana Pengembangan Sumberdaya (Sarpras )</a:t>
            </a:r>
            <a:br>
              <a:rPr lang="fi-FI" sz="3200" b="1" dirty="0">
                <a:solidFill>
                  <a:srgbClr val="002060"/>
                </a:solidFill>
              </a:rPr>
            </a:br>
            <a:r>
              <a:rPr lang="fi-FI" sz="3200" b="1" dirty="0">
                <a:solidFill>
                  <a:srgbClr val="002060"/>
                </a:solidFill>
              </a:rPr>
              <a:t>LAM KEPENDIDIKAN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B8E38A-5FC3-4450-A6E3-3F8064AF7EFF}"/>
              </a:ext>
            </a:extLst>
          </p:cNvPr>
          <p:cNvSpPr txBox="1"/>
          <p:nvPr/>
        </p:nvSpPr>
        <p:spPr>
          <a:xfrm>
            <a:off x="9666450" y="9065567"/>
            <a:ext cx="333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bg1"/>
                </a:solidFill>
              </a:rPr>
              <a:t>Studi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Kelayakan</a:t>
            </a:r>
            <a:r>
              <a:rPr lang="en-US" sz="2400" b="1" i="1" dirty="0">
                <a:solidFill>
                  <a:schemeClr val="bg1"/>
                </a:solidFill>
              </a:rPr>
              <a:t>,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hlm</a:t>
            </a:r>
            <a:r>
              <a:rPr lang="en-US" sz="2400" b="1" dirty="0">
                <a:solidFill>
                  <a:schemeClr val="bg1"/>
                </a:solidFill>
              </a:rPr>
              <a:t> 70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4C1A06-DE0D-4837-A3FF-8F888D66B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399" y="1676400"/>
            <a:ext cx="11293249" cy="629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419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fi-FI" sz="3200" b="1" dirty="0">
                <a:solidFill>
                  <a:srgbClr val="002060"/>
                </a:solidFill>
              </a:rPr>
              <a:t>Status Badan Hukum Lembaga Asosiasi Profesi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8" y="351178"/>
            <a:ext cx="937262" cy="1172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538F0A-8E34-4F79-8135-8D8585EBD46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360" y="2611120"/>
            <a:ext cx="4098290" cy="5466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4D8FC-E024-478F-806F-F48E68A9C2DB}"/>
              </a:ext>
            </a:extLst>
          </p:cNvPr>
          <p:cNvPicPr/>
          <p:nvPr/>
        </p:nvPicPr>
        <p:blipFill rotWithShape="1">
          <a:blip r:embed="rId6"/>
          <a:srcRect l="6547" r="6593" b="3428"/>
          <a:stretch/>
        </p:blipFill>
        <p:spPr bwMode="auto">
          <a:xfrm>
            <a:off x="6939280" y="2590800"/>
            <a:ext cx="3677920" cy="5646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355B82-E851-4932-A4BD-B50F512D85AA}"/>
              </a:ext>
            </a:extLst>
          </p:cNvPr>
          <p:cNvSpPr txBox="1"/>
          <p:nvPr/>
        </p:nvSpPr>
        <p:spPr>
          <a:xfrm>
            <a:off x="1320800" y="1823740"/>
            <a:ext cx="3815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SK </a:t>
            </a:r>
            <a:r>
              <a:rPr lang="en-US" sz="2800" b="1" dirty="0" err="1"/>
              <a:t>Kemenkumham</a:t>
            </a:r>
            <a:r>
              <a:rPr lang="en-US" sz="2800" b="1" dirty="0"/>
              <a:t> ISPI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4EE112-E99B-40D3-ABE6-77CEA5B7A0F7}"/>
              </a:ext>
            </a:extLst>
          </p:cNvPr>
          <p:cNvSpPr txBox="1"/>
          <p:nvPr/>
        </p:nvSpPr>
        <p:spPr>
          <a:xfrm>
            <a:off x="6654800" y="1823740"/>
            <a:ext cx="4229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SK </a:t>
            </a:r>
            <a:r>
              <a:rPr lang="en-US" sz="2800" b="1" dirty="0" err="1"/>
              <a:t>Kemenkumham</a:t>
            </a:r>
            <a:r>
              <a:rPr lang="en-US" sz="2800" b="1" dirty="0"/>
              <a:t> ABKIN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3B269C-F6F9-431D-B11D-CB8B21C60B95}"/>
              </a:ext>
            </a:extLst>
          </p:cNvPr>
          <p:cNvSpPr txBox="1"/>
          <p:nvPr/>
        </p:nvSpPr>
        <p:spPr>
          <a:xfrm>
            <a:off x="7035800" y="9096345"/>
            <a:ext cx="5778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solidFill>
                  <a:schemeClr val="bg1"/>
                </a:solidFill>
              </a:rPr>
              <a:t>Selengkapnya</a:t>
            </a:r>
            <a:r>
              <a:rPr lang="en-US" sz="2000" b="1" i="1" dirty="0">
                <a:solidFill>
                  <a:schemeClr val="bg1"/>
                </a:solidFill>
              </a:rPr>
              <a:t>: http://lamkependidikan.org/regulasi/</a:t>
            </a:r>
          </a:p>
        </p:txBody>
      </p:sp>
    </p:spTree>
    <p:extLst>
      <p:ext uri="{BB962C8B-B14F-4D97-AF65-F5344CB8AC3E}">
        <p14:creationId xmlns:p14="http://schemas.microsoft.com/office/powerpoint/2010/main" val="28176261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fi-FI" sz="3200" b="1" dirty="0">
                <a:solidFill>
                  <a:srgbClr val="002060"/>
                </a:solidFill>
              </a:rPr>
              <a:t>Status Badan Hukum Lembaga Asosiasi Profesi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8" y="351178"/>
            <a:ext cx="937262" cy="1172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355B82-E851-4932-A4BD-B50F512D85AA}"/>
              </a:ext>
            </a:extLst>
          </p:cNvPr>
          <p:cNvSpPr txBox="1"/>
          <p:nvPr/>
        </p:nvSpPr>
        <p:spPr>
          <a:xfrm>
            <a:off x="1320800" y="1823740"/>
            <a:ext cx="4407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SK </a:t>
            </a:r>
            <a:r>
              <a:rPr lang="en-US" sz="2800" b="1" dirty="0" err="1"/>
              <a:t>Kemenkumham</a:t>
            </a:r>
            <a:r>
              <a:rPr lang="en-US" sz="2800" b="1" dirty="0"/>
              <a:t> APSPBI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4EE112-E99B-40D3-ABE6-77CEA5B7A0F7}"/>
              </a:ext>
            </a:extLst>
          </p:cNvPr>
          <p:cNvSpPr txBox="1"/>
          <p:nvPr/>
        </p:nvSpPr>
        <p:spPr>
          <a:xfrm>
            <a:off x="6654800" y="1823740"/>
            <a:ext cx="3808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SK </a:t>
            </a:r>
            <a:r>
              <a:rPr lang="en-US" sz="2800" b="1" dirty="0" err="1"/>
              <a:t>Kemenkumham</a:t>
            </a:r>
            <a:r>
              <a:rPr lang="en-US" sz="2800" b="1" dirty="0"/>
              <a:t> PPII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8995EA-D747-46B7-9401-E018AFA121C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526100" y="2646700"/>
            <a:ext cx="3609975" cy="5838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036C52-08E3-48D5-A840-B22F0BA58F9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931059" y="2583827"/>
            <a:ext cx="4067955" cy="5901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AEB8C8-6E18-4C73-96AC-C996D331EDDA}"/>
              </a:ext>
            </a:extLst>
          </p:cNvPr>
          <p:cNvSpPr txBox="1"/>
          <p:nvPr/>
        </p:nvSpPr>
        <p:spPr>
          <a:xfrm>
            <a:off x="6972615" y="9096345"/>
            <a:ext cx="5778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solidFill>
                  <a:schemeClr val="bg1"/>
                </a:solidFill>
              </a:rPr>
              <a:t>Selengkapnya</a:t>
            </a:r>
            <a:r>
              <a:rPr lang="en-US" sz="2000" b="1" i="1" dirty="0">
                <a:solidFill>
                  <a:schemeClr val="bg1"/>
                </a:solidFill>
              </a:rPr>
              <a:t>: http://lamkependidikan.org/regulasi/</a:t>
            </a:r>
          </a:p>
        </p:txBody>
      </p:sp>
    </p:spTree>
    <p:extLst>
      <p:ext uri="{BB962C8B-B14F-4D97-AF65-F5344CB8AC3E}">
        <p14:creationId xmlns:p14="http://schemas.microsoft.com/office/powerpoint/2010/main" val="10455515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fi-FI" sz="3200" b="1" dirty="0">
                <a:solidFill>
                  <a:srgbClr val="002060"/>
                </a:solidFill>
              </a:rPr>
              <a:t>Status Badan Hukum Lembaga Asosiasi Pendukung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8" y="351178"/>
            <a:ext cx="937262" cy="1172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355B82-E851-4932-A4BD-B50F512D85AA}"/>
              </a:ext>
            </a:extLst>
          </p:cNvPr>
          <p:cNvSpPr txBox="1"/>
          <p:nvPr/>
        </p:nvSpPr>
        <p:spPr>
          <a:xfrm>
            <a:off x="524739" y="1447800"/>
            <a:ext cx="56600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SK </a:t>
            </a:r>
            <a:r>
              <a:rPr lang="en-US" sz="2800" b="1" dirty="0" err="1"/>
              <a:t>Kemenkumham</a:t>
            </a:r>
            <a:r>
              <a:rPr lang="en-US" sz="2800" b="1" dirty="0"/>
              <a:t> </a:t>
            </a:r>
          </a:p>
          <a:p>
            <a:pPr algn="ctr"/>
            <a:r>
              <a:rPr lang="en-US" sz="2800" b="1" dirty="0" err="1"/>
              <a:t>Forkom</a:t>
            </a:r>
            <a:r>
              <a:rPr lang="en-US" sz="2800" b="1" dirty="0"/>
              <a:t> </a:t>
            </a:r>
            <a:r>
              <a:rPr lang="en-US" sz="2800" b="1" dirty="0" err="1"/>
              <a:t>Dekan</a:t>
            </a:r>
            <a:r>
              <a:rPr lang="en-US" sz="2800" b="1" dirty="0"/>
              <a:t> Negeri Se-Indonesia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4EE112-E99B-40D3-ABE6-77CEA5B7A0F7}"/>
              </a:ext>
            </a:extLst>
          </p:cNvPr>
          <p:cNvSpPr txBox="1"/>
          <p:nvPr/>
        </p:nvSpPr>
        <p:spPr>
          <a:xfrm>
            <a:off x="6654800" y="1823740"/>
            <a:ext cx="4400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SK </a:t>
            </a:r>
            <a:r>
              <a:rPr lang="en-US" sz="2800" b="1" dirty="0" err="1"/>
              <a:t>Kemenkumham</a:t>
            </a:r>
            <a:r>
              <a:rPr lang="en-US" sz="2800" b="1" dirty="0"/>
              <a:t> PLPPGI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66FD3A-DFC6-4E94-820D-2AC9A40212E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20799" y="2560730"/>
            <a:ext cx="4067955" cy="6216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89A1FB-2E39-4F70-B857-2E8D6BED85C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858000" y="2560729"/>
            <a:ext cx="3961974" cy="6216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D2CFF5-D4DD-45AE-B44A-1393868CBE99}"/>
              </a:ext>
            </a:extLst>
          </p:cNvPr>
          <p:cNvSpPr txBox="1"/>
          <p:nvPr/>
        </p:nvSpPr>
        <p:spPr>
          <a:xfrm>
            <a:off x="7035800" y="9096345"/>
            <a:ext cx="5778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solidFill>
                  <a:schemeClr val="bg1"/>
                </a:solidFill>
              </a:rPr>
              <a:t>Selengkapnya</a:t>
            </a:r>
            <a:r>
              <a:rPr lang="en-US" sz="2000" b="1" i="1" dirty="0">
                <a:solidFill>
                  <a:schemeClr val="bg1"/>
                </a:solidFill>
              </a:rPr>
              <a:t>: http://lamkependidikan.org/regulasi/</a:t>
            </a:r>
          </a:p>
        </p:txBody>
      </p:sp>
    </p:spTree>
    <p:extLst>
      <p:ext uri="{BB962C8B-B14F-4D97-AF65-F5344CB8AC3E}">
        <p14:creationId xmlns:p14="http://schemas.microsoft.com/office/powerpoint/2010/main" val="12855341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fi-FI" sz="3200" b="1" dirty="0">
                <a:solidFill>
                  <a:srgbClr val="002060"/>
                </a:solidFill>
              </a:rPr>
              <a:t>Status Badan Hukum Lembaga Asosiasi Pendukung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8" y="351178"/>
            <a:ext cx="937262" cy="1172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355B82-E851-4932-A4BD-B50F512D85AA}"/>
              </a:ext>
            </a:extLst>
          </p:cNvPr>
          <p:cNvSpPr txBox="1"/>
          <p:nvPr/>
        </p:nvSpPr>
        <p:spPr>
          <a:xfrm>
            <a:off x="3530600" y="1886901"/>
            <a:ext cx="5012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SK </a:t>
            </a:r>
            <a:r>
              <a:rPr lang="en-US" sz="2800" b="1" dirty="0" err="1"/>
              <a:t>Kemenkumham</a:t>
            </a:r>
            <a:r>
              <a:rPr lang="en-US" sz="2800" b="1" dirty="0"/>
              <a:t> IKAPROBSI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422F14-6166-4AAD-86DD-8CCD9E8BBE0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292600" y="2667000"/>
            <a:ext cx="3886200" cy="6015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2643F0-21E2-4142-93D6-596FB5F7C94C}"/>
              </a:ext>
            </a:extLst>
          </p:cNvPr>
          <p:cNvSpPr txBox="1"/>
          <p:nvPr/>
        </p:nvSpPr>
        <p:spPr>
          <a:xfrm>
            <a:off x="7035800" y="9096345"/>
            <a:ext cx="5778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solidFill>
                  <a:schemeClr val="bg1"/>
                </a:solidFill>
              </a:rPr>
              <a:t>Selengkapnya</a:t>
            </a:r>
            <a:r>
              <a:rPr lang="en-US" sz="2000" b="1" i="1" dirty="0">
                <a:solidFill>
                  <a:schemeClr val="bg1"/>
                </a:solidFill>
              </a:rPr>
              <a:t>: http://lamkependidikan.org/regulasi/</a:t>
            </a:r>
          </a:p>
        </p:txBody>
      </p:sp>
    </p:spTree>
    <p:extLst>
      <p:ext uri="{BB962C8B-B14F-4D97-AF65-F5344CB8AC3E}">
        <p14:creationId xmlns:p14="http://schemas.microsoft.com/office/powerpoint/2010/main" val="35232815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fi-FI" sz="3200" b="1" dirty="0">
                <a:solidFill>
                  <a:srgbClr val="002060"/>
                </a:solidFill>
              </a:rPr>
              <a:t>Nota Deklarasi Pendirian LAM KEPENDIDIKAN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8" y="351178"/>
            <a:ext cx="937262" cy="1172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D97EB4-DA3A-4179-AADF-16927955B1F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778001" y="1630023"/>
            <a:ext cx="5495716" cy="6675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27265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fi-FI" sz="3200" b="1" dirty="0">
                <a:solidFill>
                  <a:srgbClr val="002060"/>
                </a:solidFill>
              </a:rPr>
              <a:t>Data Fasilitas Kantor LAM KEPENDIDIKAN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DC554C-3342-4594-A672-941479E1FB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73" y="1905000"/>
            <a:ext cx="4344413" cy="6248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5A00E9-839F-475B-A096-7F98D4BEB9B3}"/>
              </a:ext>
            </a:extLst>
          </p:cNvPr>
          <p:cNvSpPr txBox="1"/>
          <p:nvPr/>
        </p:nvSpPr>
        <p:spPr>
          <a:xfrm>
            <a:off x="5800733" y="2397709"/>
            <a:ext cx="697767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4163" lvl="0" indent="-284163">
              <a:buFont typeface="+mj-lt"/>
              <a:buAutoNum type="arabicPeriod"/>
            </a:pPr>
            <a:r>
              <a:rPr lang="en-US" sz="2400" b="1" dirty="0"/>
              <a:t>Luas </a:t>
            </a:r>
            <a:r>
              <a:rPr lang="en-US" sz="2400" b="1" dirty="0" err="1"/>
              <a:t>Bangunan</a:t>
            </a:r>
            <a:r>
              <a:rPr lang="en-US" sz="2400" b="1" dirty="0"/>
              <a:t>	:</a:t>
            </a:r>
            <a:r>
              <a:rPr lang="en-US" sz="2400" dirty="0"/>
              <a:t> 300 m</a:t>
            </a:r>
            <a:r>
              <a:rPr lang="en-US" sz="2400" baseline="30000" dirty="0"/>
              <a:t>2</a:t>
            </a:r>
            <a:endParaRPr lang="en-US" sz="2400" dirty="0"/>
          </a:p>
          <a:p>
            <a:pPr marL="284163" lvl="0" indent="-284163">
              <a:buFont typeface="+mj-lt"/>
              <a:buAutoNum type="arabicPeriod"/>
            </a:pPr>
            <a:r>
              <a:rPr lang="en-US" sz="2400" b="1" dirty="0"/>
              <a:t>Luas Tanah	:</a:t>
            </a:r>
            <a:r>
              <a:rPr lang="en-US" sz="2400" dirty="0"/>
              <a:t> 250 m</a:t>
            </a:r>
            <a:r>
              <a:rPr lang="en-US" sz="2400" baseline="30000" dirty="0"/>
              <a:t>2</a:t>
            </a:r>
            <a:endParaRPr lang="en-US" sz="2400" dirty="0"/>
          </a:p>
          <a:p>
            <a:pPr marL="284163" lvl="0" indent="-284163">
              <a:buFont typeface="+mj-lt"/>
              <a:buAutoNum type="arabicPeriod"/>
            </a:pPr>
            <a:r>
              <a:rPr lang="en-US" sz="2400" b="1" dirty="0" err="1"/>
              <a:t>Sarana</a:t>
            </a:r>
            <a:r>
              <a:rPr lang="en-US" sz="2400" b="1" dirty="0"/>
              <a:t>		: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Internet dan </a:t>
            </a:r>
            <a:r>
              <a:rPr lang="en-US" sz="2400" dirty="0" err="1"/>
              <a:t>Wifi</a:t>
            </a:r>
            <a:r>
              <a:rPr lang="en-US" sz="2400" dirty="0"/>
              <a:t> </a:t>
            </a:r>
          </a:p>
          <a:p>
            <a:pPr marL="284163" lvl="0" indent="-284163"/>
            <a:r>
              <a:rPr lang="en-US" sz="2400" dirty="0"/>
              <a:t>	  				  </a:t>
            </a:r>
            <a:r>
              <a:rPr lang="en-US" sz="2400" dirty="0" err="1"/>
              <a:t>dengan</a:t>
            </a:r>
            <a:r>
              <a:rPr lang="en-US" sz="2400" dirty="0"/>
              <a:t> speed 40mbps</a:t>
            </a:r>
          </a:p>
          <a:p>
            <a:pPr marL="284163" lvl="0" indent="-284163">
              <a:buFont typeface="+mj-lt"/>
              <a:buAutoNum type="arabicPeriod" startAt="4"/>
            </a:pPr>
            <a:r>
              <a:rPr lang="en-US" sz="2400" b="1" dirty="0" err="1"/>
              <a:t>Meja</a:t>
            </a:r>
            <a:r>
              <a:rPr lang="en-US" sz="2400" b="1" dirty="0"/>
              <a:t> dan </a:t>
            </a:r>
            <a:r>
              <a:rPr lang="en-US" sz="2400" b="1" dirty="0" err="1"/>
              <a:t>Kursi</a:t>
            </a:r>
            <a:r>
              <a:rPr lang="en-US" sz="2400" b="1" dirty="0"/>
              <a:t> </a:t>
            </a:r>
            <a:r>
              <a:rPr lang="en-US" sz="2400" b="1" dirty="0" err="1"/>
              <a:t>kantor</a:t>
            </a:r>
            <a:r>
              <a:rPr lang="en-US" sz="2400" b="1" dirty="0"/>
              <a:t>:</a:t>
            </a:r>
            <a:r>
              <a:rPr lang="en-US" sz="2400" dirty="0"/>
              <a:t> 6 </a:t>
            </a:r>
            <a:r>
              <a:rPr lang="en-US" sz="2400" dirty="0" err="1"/>
              <a:t>pasang</a:t>
            </a:r>
            <a:endParaRPr lang="en-US" sz="2400" dirty="0"/>
          </a:p>
          <a:p>
            <a:pPr marL="284163" lvl="0" indent="-284163">
              <a:buFont typeface="+mj-lt"/>
              <a:buAutoNum type="arabicPeriod" startAt="4"/>
            </a:pPr>
            <a:r>
              <a:rPr lang="en-US" sz="2400" b="1" dirty="0" err="1"/>
              <a:t>Lemari</a:t>
            </a:r>
            <a:r>
              <a:rPr lang="en-US" sz="2400" b="1" dirty="0"/>
              <a:t> </a:t>
            </a:r>
            <a:r>
              <a:rPr lang="en-US" sz="2400" b="1" dirty="0" err="1"/>
              <a:t>Arsip</a:t>
            </a:r>
            <a:r>
              <a:rPr lang="en-US" sz="2400" b="1" dirty="0"/>
              <a:t> </a:t>
            </a:r>
            <a:r>
              <a:rPr lang="en-US" sz="2400" b="1" dirty="0" err="1"/>
              <a:t>Kayu</a:t>
            </a:r>
            <a:r>
              <a:rPr lang="en-US" sz="2400" b="1" dirty="0"/>
              <a:t>:</a:t>
            </a:r>
            <a:r>
              <a:rPr lang="en-US" sz="2400" dirty="0"/>
              <a:t> 3 </a:t>
            </a:r>
            <a:r>
              <a:rPr lang="en-US" sz="2400" dirty="0" err="1"/>
              <a:t>pasang</a:t>
            </a:r>
            <a:endParaRPr lang="en-US" sz="2400" dirty="0"/>
          </a:p>
          <a:p>
            <a:pPr marL="284163" lvl="0" indent="-284163">
              <a:buFont typeface="+mj-lt"/>
              <a:buAutoNum type="arabicPeriod" startAt="4"/>
            </a:pPr>
            <a:r>
              <a:rPr lang="en-US" sz="2400" b="1" dirty="0"/>
              <a:t>AC			:</a:t>
            </a:r>
            <a:r>
              <a:rPr lang="en-US" sz="2400" dirty="0"/>
              <a:t> 3 </a:t>
            </a:r>
            <a:r>
              <a:rPr lang="en-US" sz="2400" dirty="0" err="1"/>
              <a:t>buah</a:t>
            </a:r>
            <a:endParaRPr lang="en-US" sz="2400" dirty="0"/>
          </a:p>
          <a:p>
            <a:pPr marL="284163" lvl="0" indent="-284163">
              <a:buFont typeface="+mj-lt"/>
              <a:buAutoNum type="arabicPeriod" startAt="4"/>
            </a:pPr>
            <a:r>
              <a:rPr lang="en-US" sz="2400" b="1" dirty="0" err="1"/>
              <a:t>Kipas</a:t>
            </a:r>
            <a:r>
              <a:rPr lang="en-US" sz="2400" b="1" dirty="0"/>
              <a:t> </a:t>
            </a:r>
            <a:r>
              <a:rPr lang="en-US" sz="2400" b="1" dirty="0" err="1"/>
              <a:t>Angin</a:t>
            </a:r>
            <a:r>
              <a:rPr lang="en-US" sz="2400" b="1" dirty="0"/>
              <a:t>	:</a:t>
            </a:r>
            <a:r>
              <a:rPr lang="en-US" sz="2400" dirty="0"/>
              <a:t> 1 </a:t>
            </a:r>
            <a:r>
              <a:rPr lang="en-US" sz="2400" dirty="0" err="1"/>
              <a:t>buah</a:t>
            </a:r>
            <a:endParaRPr lang="en-US" sz="2400" dirty="0"/>
          </a:p>
          <a:p>
            <a:pPr marL="284163" lvl="0" indent="-284163">
              <a:buFont typeface="+mj-lt"/>
              <a:buAutoNum type="arabicPeriod" startAt="4"/>
            </a:pPr>
            <a:r>
              <a:rPr lang="en-US" sz="2400" b="1" dirty="0" err="1"/>
              <a:t>Peralatan</a:t>
            </a:r>
            <a:r>
              <a:rPr lang="en-US" sz="2400" b="1" dirty="0"/>
              <a:t> </a:t>
            </a:r>
            <a:r>
              <a:rPr lang="en-US" sz="2400" b="1" dirty="0" err="1"/>
              <a:t>Atk</a:t>
            </a:r>
            <a:r>
              <a:rPr lang="en-US" sz="2400" b="1" dirty="0"/>
              <a:t>	:</a:t>
            </a:r>
            <a:r>
              <a:rPr lang="en-US" sz="2400" dirty="0"/>
              <a:t> </a:t>
            </a:r>
            <a:r>
              <a:rPr lang="en-US" sz="2400" dirty="0" err="1"/>
              <a:t>kertas</a:t>
            </a:r>
            <a:r>
              <a:rPr lang="en-US" sz="2400" dirty="0"/>
              <a:t>, </a:t>
            </a:r>
            <a:r>
              <a:rPr lang="en-US" sz="2400" dirty="0" err="1"/>
              <a:t>tinta</a:t>
            </a:r>
            <a:r>
              <a:rPr lang="en-US" sz="2400" dirty="0"/>
              <a:t>, printer, ballpoint, </a:t>
            </a:r>
            <a:r>
              <a:rPr lang="en-US" sz="2400" dirty="0" err="1"/>
              <a:t>dll</a:t>
            </a:r>
            <a:endParaRPr lang="en-US" sz="2400" dirty="0"/>
          </a:p>
          <a:p>
            <a:pPr marL="284163" lvl="0" indent="-284163">
              <a:buFont typeface="+mj-lt"/>
              <a:buAutoNum type="arabicPeriod" startAt="4"/>
            </a:pPr>
            <a:r>
              <a:rPr lang="en-US" sz="2400" b="1" dirty="0" err="1"/>
              <a:t>Komputer</a:t>
            </a:r>
            <a:r>
              <a:rPr lang="en-US" sz="2400" b="1" dirty="0"/>
              <a:t> PC	:</a:t>
            </a:r>
            <a:r>
              <a:rPr lang="en-US" sz="2400" dirty="0"/>
              <a:t> 3 </a:t>
            </a:r>
            <a:r>
              <a:rPr lang="en-US" sz="2400" dirty="0" err="1"/>
              <a:t>buah</a:t>
            </a:r>
            <a:endParaRPr lang="en-US" sz="2400" dirty="0"/>
          </a:p>
          <a:p>
            <a:pPr marL="284163" lvl="0" indent="-284163">
              <a:buFont typeface="+mj-lt"/>
              <a:buAutoNum type="arabicPeriod" startAt="4"/>
            </a:pPr>
            <a:r>
              <a:rPr lang="en-US" sz="2400" b="1" dirty="0"/>
              <a:t>Laptop		:</a:t>
            </a:r>
            <a:r>
              <a:rPr lang="en-US" sz="2400" dirty="0"/>
              <a:t> 5 </a:t>
            </a:r>
            <a:r>
              <a:rPr lang="en-US" sz="2400" dirty="0" err="1"/>
              <a:t>buah</a:t>
            </a:r>
            <a:endParaRPr lang="en-US" sz="2400" dirty="0"/>
          </a:p>
          <a:p>
            <a:pPr marL="284163" lvl="0" indent="-284163">
              <a:buFont typeface="+mj-lt"/>
              <a:buAutoNum type="arabicPeriod" startAt="4"/>
            </a:pPr>
            <a:r>
              <a:rPr lang="en-US" sz="2400" b="1" dirty="0"/>
              <a:t>Printer		:</a:t>
            </a:r>
            <a:r>
              <a:rPr lang="en-US" sz="2400" dirty="0"/>
              <a:t> 2 </a:t>
            </a:r>
            <a:r>
              <a:rPr lang="en-US" sz="2400" dirty="0" err="1"/>
              <a:t>buah</a:t>
            </a:r>
            <a:endParaRPr lang="en-US" sz="2400" dirty="0"/>
          </a:p>
          <a:p>
            <a:pPr marL="284163" lvl="0" indent="-284163">
              <a:buFont typeface="+mj-lt"/>
              <a:buAutoNum type="arabicPeriod" startAt="4"/>
            </a:pPr>
            <a:r>
              <a:rPr lang="en-US" sz="2400" b="1" dirty="0" err="1"/>
              <a:t>Meja</a:t>
            </a:r>
            <a:r>
              <a:rPr lang="en-US" sz="2400" b="1" dirty="0"/>
              <a:t> </a:t>
            </a:r>
            <a:r>
              <a:rPr lang="en-US" sz="2400" b="1" dirty="0" err="1"/>
              <a:t>Tamu</a:t>
            </a:r>
            <a:r>
              <a:rPr lang="en-US" sz="2400" b="1" dirty="0"/>
              <a:t>	:</a:t>
            </a:r>
            <a:r>
              <a:rPr lang="en-US" sz="2400" dirty="0"/>
              <a:t> 1 Set</a:t>
            </a:r>
          </a:p>
          <a:p>
            <a:pPr marL="284163" indent="-284163">
              <a:buAutoNum type="arabicPeriod" startAt="4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05454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fi-FI" sz="3200" b="1" dirty="0">
                <a:solidFill>
                  <a:srgbClr val="002060"/>
                </a:solidFill>
              </a:rPr>
              <a:t>Tim Penyusun</a:t>
            </a:r>
            <a:br>
              <a:rPr lang="fi-FI" sz="3200" b="1" dirty="0">
                <a:solidFill>
                  <a:srgbClr val="002060"/>
                </a:solidFill>
              </a:rPr>
            </a:br>
            <a:r>
              <a:rPr lang="fi-FI" sz="3200" b="1" dirty="0">
                <a:solidFill>
                  <a:srgbClr val="002060"/>
                </a:solidFill>
              </a:rPr>
              <a:t>LAM KEPENDIDIKAN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30AB1D-75EF-4F38-BFD9-C985F1439EB4}"/>
              </a:ext>
            </a:extLst>
          </p:cNvPr>
          <p:cNvSpPr txBox="1"/>
          <p:nvPr/>
        </p:nvSpPr>
        <p:spPr>
          <a:xfrm>
            <a:off x="1625600" y="1783645"/>
            <a:ext cx="89363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Prof. Dr. 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</a:rPr>
              <a:t>Muchlas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</a:rPr>
              <a:t>Samani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Prof. Dr. 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</a:rPr>
              <a:t>Sunaryo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</a:rPr>
              <a:t>Kartadinata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Prof. Dr. 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</a:rPr>
              <a:t>Sutrisna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</a:rPr>
              <a:t>Wibawa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Prof. Dr. 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</a:rPr>
              <a:t>Ahman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Prof. 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</a:rPr>
              <a:t>Sofendi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, M.A., 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</a:rPr>
              <a:t>Ph.D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Prof. Dr. Harun Joko 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</a:rPr>
              <a:t>Prayitno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Dr. 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</a:rPr>
              <a:t>Agus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</a:rPr>
              <a:t>Taufik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Dr. Sofia 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</a:rPr>
              <a:t>Artati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Dr. 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</a:rPr>
              <a:t>Aceng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</a:rPr>
              <a:t>Hasani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</a:rPr>
              <a:t>M.Pd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Dr. Lukman 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</a:rPr>
              <a:t>Nadjmuddin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</a:rPr>
              <a:t>M.Hum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Dr. 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</a:rPr>
              <a:t>Sofyan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</a:rPr>
              <a:t>Anif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Georgia" panose="02040502050405020303" pitchFamily="18" charset="0"/>
              </a:rPr>
              <a:t>M.Si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5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002060"/>
                </a:solidFill>
              </a:rPr>
              <a:t>Profil</a:t>
            </a:r>
            <a:r>
              <a:rPr lang="en-US" sz="3600" b="1" dirty="0">
                <a:solidFill>
                  <a:srgbClr val="002060"/>
                </a:solidFill>
              </a:rPr>
              <a:t> LPTK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 err="1">
                <a:solidFill>
                  <a:srgbClr val="002060"/>
                </a:solidFill>
              </a:rPr>
              <a:t>Ristekdikti</a:t>
            </a:r>
            <a:r>
              <a:rPr lang="en-US" sz="3600" b="1" dirty="0">
                <a:solidFill>
                  <a:srgbClr val="002060"/>
                </a:solidFill>
              </a:rPr>
              <a:t> (Negeri)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C09C4E-4B42-4741-9E56-C21F25B7E241}"/>
              </a:ext>
            </a:extLst>
          </p:cNvPr>
          <p:cNvSpPr txBox="1"/>
          <p:nvPr/>
        </p:nvSpPr>
        <p:spPr>
          <a:xfrm>
            <a:off x="1651000" y="7498164"/>
            <a:ext cx="8829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i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78DA9-60E5-4012-ACE2-5EB612818C5C}"/>
              </a:ext>
            </a:extLst>
          </p:cNvPr>
          <p:cNvSpPr txBox="1"/>
          <p:nvPr/>
        </p:nvSpPr>
        <p:spPr>
          <a:xfrm>
            <a:off x="10320352" y="3930604"/>
            <a:ext cx="2129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Jumlah</a:t>
            </a:r>
            <a:r>
              <a:rPr lang="en-US" sz="3200" dirty="0"/>
              <a:t>: </a:t>
            </a:r>
            <a:r>
              <a:rPr lang="en-US" sz="3200" b="1" dirty="0"/>
              <a:t>52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23BA4-603B-4D38-A099-46E19DFA0B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9100" y="2057400"/>
            <a:ext cx="8617988" cy="520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588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3B2C70-5FF1-4F8A-9C6E-33580EC45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7058"/>
            <a:ext cx="13004800" cy="4406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BFCC0A-96BB-4D35-85F5-F6DA8BE55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004801" cy="4406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0AA56E-8F9C-4346-9D04-A94BED592EEC}"/>
              </a:ext>
            </a:extLst>
          </p:cNvPr>
          <p:cNvSpPr txBox="1"/>
          <p:nvPr/>
        </p:nvSpPr>
        <p:spPr>
          <a:xfrm>
            <a:off x="3987800" y="3806377"/>
            <a:ext cx="5968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Lampiran:</a:t>
            </a:r>
          </a:p>
          <a:p>
            <a:r>
              <a:rPr lang="en-US" b="1" dirty="0">
                <a:solidFill>
                  <a:schemeClr val="tx1"/>
                </a:solidFill>
              </a:rPr>
              <a:t>www.lamkependidikan.org</a:t>
            </a:r>
          </a:p>
        </p:txBody>
      </p:sp>
    </p:spTree>
    <p:extLst>
      <p:ext uri="{BB962C8B-B14F-4D97-AF65-F5344CB8AC3E}">
        <p14:creationId xmlns:p14="http://schemas.microsoft.com/office/powerpoint/2010/main" val="123253696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002060"/>
                </a:solidFill>
              </a:rPr>
              <a:t>Profil</a:t>
            </a:r>
            <a:r>
              <a:rPr lang="en-US" sz="3600" b="1" dirty="0">
                <a:solidFill>
                  <a:srgbClr val="002060"/>
                </a:solidFill>
              </a:rPr>
              <a:t> LPTK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 err="1">
                <a:solidFill>
                  <a:srgbClr val="002060"/>
                </a:solidFill>
              </a:rPr>
              <a:t>Ristekdikti</a:t>
            </a:r>
            <a:r>
              <a:rPr lang="en-US" sz="3600" b="1" dirty="0">
                <a:solidFill>
                  <a:srgbClr val="002060"/>
                </a:solidFill>
              </a:rPr>
              <a:t> (</a:t>
            </a:r>
            <a:r>
              <a:rPr lang="en-US" sz="3600" b="1" dirty="0" err="1">
                <a:solidFill>
                  <a:srgbClr val="002060"/>
                </a:solidFill>
              </a:rPr>
              <a:t>Swasta</a:t>
            </a:r>
            <a:r>
              <a:rPr lang="en-US" sz="3600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C09C4E-4B42-4741-9E56-C21F25B7E241}"/>
              </a:ext>
            </a:extLst>
          </p:cNvPr>
          <p:cNvSpPr txBox="1"/>
          <p:nvPr/>
        </p:nvSpPr>
        <p:spPr>
          <a:xfrm>
            <a:off x="1778000" y="7446796"/>
            <a:ext cx="8829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i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78DA9-60E5-4012-ACE2-5EB612818C5C}"/>
              </a:ext>
            </a:extLst>
          </p:cNvPr>
          <p:cNvSpPr txBox="1"/>
          <p:nvPr/>
        </p:nvSpPr>
        <p:spPr>
          <a:xfrm>
            <a:off x="10320352" y="3930604"/>
            <a:ext cx="2358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Jumlah</a:t>
            </a:r>
            <a:r>
              <a:rPr lang="en-US" sz="3200" dirty="0"/>
              <a:t>: </a:t>
            </a:r>
            <a:r>
              <a:rPr lang="en-US" sz="3200" b="1" dirty="0"/>
              <a:t>537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C45071-B1E0-40E1-8133-DBA730D351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4629" y="1981200"/>
            <a:ext cx="8714308" cy="528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002060"/>
                </a:solidFill>
              </a:rPr>
              <a:t>Profil</a:t>
            </a:r>
            <a:r>
              <a:rPr lang="en-US" sz="3600" b="1" dirty="0">
                <a:solidFill>
                  <a:srgbClr val="002060"/>
                </a:solidFill>
              </a:rPr>
              <a:t> LPTK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 err="1">
                <a:solidFill>
                  <a:srgbClr val="002060"/>
                </a:solidFill>
              </a:rPr>
              <a:t>Kemenag</a:t>
            </a:r>
            <a:r>
              <a:rPr lang="en-US" sz="3600" b="1" dirty="0">
                <a:solidFill>
                  <a:srgbClr val="002060"/>
                </a:solidFill>
              </a:rPr>
              <a:t> (Negeri)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C09C4E-4B42-4741-9E56-C21F25B7E241}"/>
              </a:ext>
            </a:extLst>
          </p:cNvPr>
          <p:cNvSpPr txBox="1"/>
          <p:nvPr/>
        </p:nvSpPr>
        <p:spPr>
          <a:xfrm>
            <a:off x="1778000" y="7467543"/>
            <a:ext cx="8829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i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78DA9-60E5-4012-ACE2-5EB612818C5C}"/>
              </a:ext>
            </a:extLst>
          </p:cNvPr>
          <p:cNvSpPr txBox="1"/>
          <p:nvPr/>
        </p:nvSpPr>
        <p:spPr>
          <a:xfrm>
            <a:off x="10320352" y="3930604"/>
            <a:ext cx="2125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Jumlah</a:t>
            </a:r>
            <a:r>
              <a:rPr lang="en-US" sz="3200" dirty="0"/>
              <a:t>: </a:t>
            </a:r>
            <a:r>
              <a:rPr lang="en-US" sz="3200" b="1" dirty="0"/>
              <a:t>97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789E8E-745E-401C-BAB1-741D5CB19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848" y="1873807"/>
            <a:ext cx="8742790" cy="528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D7AB-0CC4-436B-BEE6-0EF77A41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57200"/>
            <a:ext cx="10464800" cy="1172822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002060"/>
                </a:solidFill>
              </a:rPr>
              <a:t>Profil</a:t>
            </a:r>
            <a:r>
              <a:rPr lang="en-US" sz="3600" b="1" dirty="0">
                <a:solidFill>
                  <a:srgbClr val="002060"/>
                </a:solidFill>
              </a:rPr>
              <a:t> LPTK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 err="1">
                <a:solidFill>
                  <a:srgbClr val="002060"/>
                </a:solidFill>
              </a:rPr>
              <a:t>Kemenag</a:t>
            </a:r>
            <a:r>
              <a:rPr lang="en-US" sz="3600" b="1" dirty="0">
                <a:solidFill>
                  <a:srgbClr val="002060"/>
                </a:solidFill>
              </a:rPr>
              <a:t> (</a:t>
            </a:r>
            <a:r>
              <a:rPr lang="en-US" sz="3600" b="1" dirty="0" err="1">
                <a:solidFill>
                  <a:srgbClr val="002060"/>
                </a:solidFill>
              </a:rPr>
              <a:t>Swasta</a:t>
            </a:r>
            <a:r>
              <a:rPr lang="en-US" sz="3600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C9C4A-519F-43DA-A0C6-A7838688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578"/>
            <a:ext cx="13004800" cy="388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A4F88-5A9C-4C53-81E1-090E32B8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" y="309880"/>
            <a:ext cx="937262" cy="1172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C09C4E-4B42-4741-9E56-C21F25B7E241}"/>
              </a:ext>
            </a:extLst>
          </p:cNvPr>
          <p:cNvSpPr txBox="1"/>
          <p:nvPr/>
        </p:nvSpPr>
        <p:spPr>
          <a:xfrm>
            <a:off x="1778000" y="7525963"/>
            <a:ext cx="8829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u="sng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Sumber</a:t>
            </a:r>
            <a:r>
              <a:rPr lang="en-US" sz="2000" b="1" i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</a:p>
          <a:p>
            <a:pPr algn="r"/>
            <a:r>
              <a:rPr lang="id-ID" sz="2000" i="1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http://banpt.or.id/direktori/prodi</a:t>
            </a:r>
            <a:r>
              <a:rPr lang="id-ID" sz="2000" i="1" dirty="0">
                <a:solidFill>
                  <a:schemeClr val="tx1"/>
                </a:solidFill>
              </a:rPr>
              <a:t>, 20 November 2018</a:t>
            </a:r>
            <a:endParaRPr lang="en-US" sz="2000" i="1" dirty="0">
              <a:solidFill>
                <a:schemeClr val="tx1"/>
              </a:solidFill>
            </a:endParaRPr>
          </a:p>
          <a:p>
            <a:pPr algn="r"/>
            <a:r>
              <a:rPr lang="en-US" sz="2000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https://forlap.ristekdikti.go.id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20 November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78DA9-60E5-4012-ACE2-5EB612818C5C}"/>
              </a:ext>
            </a:extLst>
          </p:cNvPr>
          <p:cNvSpPr txBox="1"/>
          <p:nvPr/>
        </p:nvSpPr>
        <p:spPr>
          <a:xfrm>
            <a:off x="10320352" y="3930604"/>
            <a:ext cx="2358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Jumlah</a:t>
            </a:r>
            <a:r>
              <a:rPr lang="en-US" sz="3200" dirty="0"/>
              <a:t>: </a:t>
            </a:r>
            <a:r>
              <a:rPr lang="en-US" sz="3200" b="1" dirty="0"/>
              <a:t>892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1F32C-ADF5-4DF8-8147-8A80F2F6E1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0701" y="1843746"/>
            <a:ext cx="8829651" cy="53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61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12003</TotalTime>
  <Words>2109</Words>
  <Application>Microsoft Office PowerPoint</Application>
  <PresentationFormat>Custom</PresentationFormat>
  <Paragraphs>287</Paragraphs>
  <Slides>60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Georgia</vt:lpstr>
      <vt:lpstr>Helvetica Light</vt:lpstr>
      <vt:lpstr>Noteworthy Bold</vt:lpstr>
      <vt:lpstr>Times New Roman</vt:lpstr>
      <vt:lpstr>Office Theme</vt:lpstr>
      <vt:lpstr>PowerPoint Presentation</vt:lpstr>
      <vt:lpstr>Lembaga Pendukung LAM KEPENDIDIKAN</vt:lpstr>
      <vt:lpstr>Road Map  LAM KEPENDIDIKAN</vt:lpstr>
      <vt:lpstr>Profil LPTK</vt:lpstr>
      <vt:lpstr>Detail Sebaran LPTK</vt:lpstr>
      <vt:lpstr>Profil LPTK Ristekdikti (Negeri)</vt:lpstr>
      <vt:lpstr>Profil LPTK Ristekdikti (Swasta)</vt:lpstr>
      <vt:lpstr>Profil LPTK Kemenag (Negeri)</vt:lpstr>
      <vt:lpstr>Profil LPTK Kemenag (Swasta)</vt:lpstr>
      <vt:lpstr>Profil Program Studi Kependidikan LPTK  Menurut Status Akreditasi (S1)</vt:lpstr>
      <vt:lpstr>Masa Berlaku Akreditasi Program Studi Kependidikan LPTK Program Sarjana (S1)</vt:lpstr>
      <vt:lpstr>Peringkat Akreditasi Berdasarkan Lingkungan Kementerian Program Sarjana (S1)</vt:lpstr>
      <vt:lpstr>Jumlah Peringkat Akreditasi Program Studi (S1)</vt:lpstr>
      <vt:lpstr>Masa Berlaku Akreditasi Program Studi (S1)</vt:lpstr>
      <vt:lpstr>10 Profil Jumlah Program Studi Kependidikan Terbanyak Program Sarjana (Kemenristekdikti &amp; Kemenag)</vt:lpstr>
      <vt:lpstr>10 Profil Jumlah Program Studi Kependidikan Terbanyak Program Sarjana (Kemenristekdikti)</vt:lpstr>
      <vt:lpstr>10 Profil Jumlah Program Studi Kependidikan Terbanyak Program Sarjana (Kemenag)</vt:lpstr>
      <vt:lpstr>Profil Program Studi Kependidikan LPTK  Menurut Status Akreditasi Program Magister (S2)</vt:lpstr>
      <vt:lpstr>Masa dan Status Akreditasi  Program Studi Program Magister (S2)</vt:lpstr>
      <vt:lpstr>Masa Berlaku Akreditasi Program Studi Berdasarkan Tahun dan Kementerian Program Magister (S2)</vt:lpstr>
      <vt:lpstr>Jumlah Peringkat Akreditasi Program Studi  Program Magister (S2)</vt:lpstr>
      <vt:lpstr>Peringkat Akreditasi Program Studi Berdasarkan Lingkungan Kementerian Program Magister (S2)</vt:lpstr>
      <vt:lpstr>10 Profil Jumlah Program Studi Kependidikan Terbanyak Program Magister (Kemenristekdikti-Kemenag)</vt:lpstr>
      <vt:lpstr>10 Profil Jumlah Program Studi Kependidikan Terbanyak Program Magister (Kemenristekdikti)</vt:lpstr>
      <vt:lpstr>10 Profil Jumlah Program Studi Kependidikan Terbanyak Program Magister (Kemenag)</vt:lpstr>
      <vt:lpstr>Profil Program Studi Kependidikan LPTK  Menurut Status Akreditasi Program Doktor (S3)</vt:lpstr>
      <vt:lpstr>Masa dan Status Akreditasi  Program Studi Program Doktor (S3)</vt:lpstr>
      <vt:lpstr>Masa Berlaku Akreditasi Program Studi Berdasarkan Tahun dan Kementerian Program Doktor (S3)</vt:lpstr>
      <vt:lpstr>Jumlah Peringkat Akreditasi Program Studi  Program Doktor (S3)</vt:lpstr>
      <vt:lpstr>Peringkat Akreditasi Program Studi Berdasarkan Lingkungan Kementerian Program Doktor (S3)</vt:lpstr>
      <vt:lpstr>10 Profil Jumlah Program Studi Kependidikan Terbanyak Program Doktor (Kemenristekdikti-Kemenag)</vt:lpstr>
      <vt:lpstr>10 Profil Jumlah Program Studi Kependidikan Terbanyak Program Doktor (Kemenristekdikti)</vt:lpstr>
      <vt:lpstr>Profil Jumlah Program Studi Kependidikan Program Doktor (Kemenag)</vt:lpstr>
      <vt:lpstr>Profil Program Studi Kependidikan  PJJ Kemenristekdikti Status Aktif</vt:lpstr>
      <vt:lpstr>Profil LPTK Penyelenggara PPG</vt:lpstr>
      <vt:lpstr>Profil Sebaran Demografi Program Studi Kependidikan </vt:lpstr>
      <vt:lpstr>Visi dan Misi  LAM KEPENDIDIKAN</vt:lpstr>
      <vt:lpstr>Logo LAM KEPENDIDIKAN</vt:lpstr>
      <vt:lpstr>SOTK LAM KEPENDIDIKAN</vt:lpstr>
      <vt:lpstr>Pola Pembiayaan LAM KEPENDIDIKAN</vt:lpstr>
      <vt:lpstr>Pola Pembiayaan LAM KEPENDIDIKAN</vt:lpstr>
      <vt:lpstr>Estimasi Pemasukan Pembiayaan  LAM KEPENDIDIKAN</vt:lpstr>
      <vt:lpstr>Perolehan Pembiayaan LAM KEPENDIDIKAN</vt:lpstr>
      <vt:lpstr>Pembiayaan Akreditasi per Prodi LAM KEPENDIDIKAN</vt:lpstr>
      <vt:lpstr>Proyeksi Pemasukan dana Selama 5 Tahun  (2019 s.d 2024) LAM KEPENDIDIKAN</vt:lpstr>
      <vt:lpstr>Biaya Operasional Akreditasi  Akreditasi  Per Program Studi AK, AL, Validasi</vt:lpstr>
      <vt:lpstr>Biaya Operasional Kesekretariatan, Pengelolaan, Pangkalan IT dan Data, dan Pengembangan Per Program Studi</vt:lpstr>
      <vt:lpstr>Justifikasi Biaya Pengembangan LAM KEPENDIDIKAN selama 1 Tahun</vt:lpstr>
      <vt:lpstr>Estimasi Pemasukan dan Pengeluaran  LAM KEPENDIDIKAN Selama 5 Tahun</vt:lpstr>
      <vt:lpstr>Sistem Penjaminan Mutu LAM KEPENDIDIKAN</vt:lpstr>
      <vt:lpstr>Rencana Pengembangan Sumberdaya (Sarpras ) LAM KEPENDIDIKAN</vt:lpstr>
      <vt:lpstr>Rencana Pengembangan Sumberdaya (Sarpras ) LAM KEPENDIDIKAN</vt:lpstr>
      <vt:lpstr>Status Badan Hukum Lembaga Asosiasi Profesi</vt:lpstr>
      <vt:lpstr>Status Badan Hukum Lembaga Asosiasi Profesi</vt:lpstr>
      <vt:lpstr>Status Badan Hukum Lembaga Asosiasi Pendukung</vt:lpstr>
      <vt:lpstr>Status Badan Hukum Lembaga Asosiasi Pendukung</vt:lpstr>
      <vt:lpstr>Nota Deklarasi Pendirian LAM KEPENDIDIKAN</vt:lpstr>
      <vt:lpstr>Data Fasilitas Kantor LAM KEPENDIDIKAN</vt:lpstr>
      <vt:lpstr>Tim Penyusun LAM KEPENDIDIKAN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Linguistic and Brain</dc:title>
  <dc:creator>harun</dc:creator>
  <cp:lastModifiedBy>Harry Aveling</cp:lastModifiedBy>
  <cp:revision>640</cp:revision>
  <dcterms:modified xsi:type="dcterms:W3CDTF">2019-03-20T07:59:56Z</dcterms:modified>
</cp:coreProperties>
</file>