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3"/>
  </p:notesMasterIdLst>
  <p:sldIdLst>
    <p:sldId id="1070" r:id="rId2"/>
    <p:sldId id="1103" r:id="rId3"/>
    <p:sldId id="282" r:id="rId4"/>
    <p:sldId id="1096" r:id="rId5"/>
    <p:sldId id="1099" r:id="rId6"/>
    <p:sldId id="1104" r:id="rId7"/>
    <p:sldId id="1054" r:id="rId8"/>
    <p:sldId id="1055" r:id="rId9"/>
    <p:sldId id="1056" r:id="rId10"/>
    <p:sldId id="1100" r:id="rId11"/>
    <p:sldId id="1097" r:id="rId12"/>
    <p:sldId id="259" r:id="rId13"/>
    <p:sldId id="1102" r:id="rId14"/>
    <p:sldId id="1101" r:id="rId15"/>
    <p:sldId id="294" r:id="rId16"/>
    <p:sldId id="1071" r:id="rId17"/>
    <p:sldId id="1072" r:id="rId18"/>
    <p:sldId id="1073" r:id="rId19"/>
    <p:sldId id="1076" r:id="rId20"/>
    <p:sldId id="1075" r:id="rId21"/>
    <p:sldId id="1078" r:id="rId22"/>
    <p:sldId id="1077" r:id="rId23"/>
    <p:sldId id="1068" r:id="rId24"/>
    <p:sldId id="1079" r:id="rId25"/>
    <p:sldId id="1080" r:id="rId26"/>
    <p:sldId id="1081" r:id="rId27"/>
    <p:sldId id="1082" r:id="rId28"/>
    <p:sldId id="1083" r:id="rId29"/>
    <p:sldId id="1084" r:id="rId30"/>
    <p:sldId id="1085" r:id="rId31"/>
    <p:sldId id="1086" r:id="rId32"/>
    <p:sldId id="1087" r:id="rId33"/>
    <p:sldId id="1088" r:id="rId34"/>
    <p:sldId id="1089" r:id="rId35"/>
    <p:sldId id="1090" r:id="rId36"/>
    <p:sldId id="1091" r:id="rId37"/>
    <p:sldId id="1092" r:id="rId38"/>
    <p:sldId id="1105" r:id="rId39"/>
    <p:sldId id="1093" r:id="rId40"/>
    <p:sldId id="1094" r:id="rId41"/>
    <p:sldId id="10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6" autoAdjust="0"/>
    <p:restoredTop sz="93707" autoAdjust="0"/>
  </p:normalViewPr>
  <p:slideViewPr>
    <p:cSldViewPr snapToGrid="0" showGuides="1">
      <p:cViewPr>
        <p:scale>
          <a:sx n="63" d="100"/>
          <a:sy n="63" d="100"/>
        </p:scale>
        <p:origin x="7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43D3C-3053-4BB0-9349-3C3FFC2D455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C3DA-D5EA-4681-8E84-AB368AE2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1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20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83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37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76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3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26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45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993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9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49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113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758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01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47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482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4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293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31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81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81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666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585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906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6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98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86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3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13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D9C7-7C1E-454D-96D8-4BCD43A9B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A0F6-C891-41E7-B2E0-A06C2524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59A6-64CB-45AC-B4E3-4692760F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5B2C-8FB3-420F-9CDE-00B998A3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9FB7C-203F-4225-8095-1F9094A1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6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B520-4968-4CE0-B8C7-45E9BEB8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70415-127A-4D5A-ABD0-09133908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50BF-3B24-4600-97BD-C181652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48CE-4D3E-4CB3-A61A-93D5F613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BF8D-57D5-4B78-8B19-2B76EF94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DF98E-5416-498C-89FF-D7E61F733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E4E82-AC8C-416E-9EA5-23972ECBF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57B8-C9E0-4F06-812C-4ABE2BA9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8DB0A-76CB-495F-9ADE-89EA46AB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B97E-1F80-4968-80F0-B9B51B88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341033" y="67400"/>
            <a:ext cx="14168855" cy="679060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2314233" y="2655767"/>
            <a:ext cx="7563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33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10196946" y="-1"/>
            <a:ext cx="635407" cy="6529927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470421" y="-4"/>
            <a:ext cx="541587" cy="2053741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0618481" y="1"/>
            <a:ext cx="622016" cy="3800207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8249785" y="1"/>
            <a:ext cx="227296" cy="1759505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9151931" y="-1"/>
            <a:ext cx="384500" cy="4684989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2114433" y="2738000"/>
            <a:ext cx="6194800" cy="8412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114433" y="3606800"/>
            <a:ext cx="6194800" cy="5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305525" y="2312800"/>
            <a:ext cx="2232400" cy="22324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-38801" y="2579524"/>
            <a:ext cx="1699200" cy="16992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" name="Google Shape;182;p3"/>
          <p:cNvGrpSpPr/>
          <p:nvPr/>
        </p:nvGrpSpPr>
        <p:grpSpPr>
          <a:xfrm>
            <a:off x="8995215" y="992318"/>
            <a:ext cx="240539" cy="253407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374453" y="4166627"/>
            <a:ext cx="285951" cy="327472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11649893" y="3741984"/>
            <a:ext cx="326916" cy="344405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11496663" y="6087416"/>
            <a:ext cx="285931" cy="327424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217664" y="2246018"/>
            <a:ext cx="240539" cy="253407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10286273" y="992330"/>
            <a:ext cx="240536" cy="253404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8869016" y="-9"/>
            <a:ext cx="1395600" cy="235916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11036091" y="-2"/>
            <a:ext cx="1207055" cy="3740915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10301791" y="2"/>
            <a:ext cx="697103" cy="2603023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10595063" y="-8"/>
            <a:ext cx="1147463" cy="6331381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9413868" y="9"/>
            <a:ext cx="1395600" cy="5532144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8014579" y="2"/>
            <a:ext cx="1395600" cy="3724503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9526662" y="5080221"/>
            <a:ext cx="210397" cy="240948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01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9833196" y="6028580"/>
            <a:ext cx="307745" cy="324208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11663324" y="3232669"/>
            <a:ext cx="307745" cy="324208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11540504" y="4886962"/>
            <a:ext cx="269161" cy="308221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10717507" y="1504119"/>
            <a:ext cx="226453" cy="238568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9066846" y="32"/>
            <a:ext cx="1313817" cy="2220913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11106926" y="2"/>
            <a:ext cx="1136321" cy="2986065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10415698" y="25"/>
            <a:ext cx="656252" cy="1529691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10691839" y="1"/>
            <a:ext cx="1080221" cy="4962791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9681330" y="1"/>
            <a:ext cx="1313817" cy="6147905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9746753" y="2409622"/>
            <a:ext cx="198068" cy="226828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8567374" y="0"/>
            <a:ext cx="1313817" cy="4014256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182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12"/>
          <p:cNvGrpSpPr/>
          <p:nvPr/>
        </p:nvGrpSpPr>
        <p:grpSpPr>
          <a:xfrm>
            <a:off x="-69599" y="67401"/>
            <a:ext cx="12341433" cy="6994313"/>
            <a:chOff x="-52200" y="50550"/>
            <a:chExt cx="9256075" cy="5245735"/>
          </a:xfrm>
        </p:grpSpPr>
        <p:sp>
          <p:nvSpPr>
            <p:cNvPr id="830" name="Google Shape;830;p12"/>
            <p:cNvSpPr/>
            <p:nvPr/>
          </p:nvSpPr>
          <p:spPr>
            <a:xfrm>
              <a:off x="-52200" y="299053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567033" y="3780191"/>
              <a:ext cx="2154572" cy="9869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3626041" y="3244742"/>
              <a:ext cx="2038292" cy="694227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3907840" y="3671766"/>
              <a:ext cx="3406627" cy="1462743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434903" y="4215970"/>
              <a:ext cx="2406853" cy="91722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flipH="1">
              <a:off x="-50423" y="3671774"/>
              <a:ext cx="1322417" cy="60577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47332" y="4053480"/>
              <a:ext cx="3261193" cy="124280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flipH="1">
              <a:off x="5619392" y="314441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8" name="Google Shape;838;p1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839" name="Google Shape;839;p1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0" name="Google Shape;840;p1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</p:grpSp>
      </p:grpSp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5730200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110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ouds only">
  <p:cSld name="Title only - Clouds only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9"/>
          <p:cNvGrpSpPr/>
          <p:nvPr/>
        </p:nvGrpSpPr>
        <p:grpSpPr>
          <a:xfrm>
            <a:off x="139034" y="67400"/>
            <a:ext cx="13688788" cy="7050285"/>
            <a:chOff x="104275" y="50550"/>
            <a:chExt cx="10266591" cy="5287714"/>
          </a:xfrm>
        </p:grpSpPr>
        <p:sp>
          <p:nvSpPr>
            <p:cNvPr id="627" name="Google Shape;627;p9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  </a:t>
                </a:r>
                <a:endParaRPr sz="2400"/>
              </a:p>
            </p:txBody>
          </p:sp>
        </p:grpSp>
      </p:grpSp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32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ldNum" idx="12"/>
          </p:nvPr>
        </p:nvSpPr>
        <p:spPr>
          <a:xfrm>
            <a:off x="5730200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179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B736-6E37-4566-96C6-D9DB00A5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2DAE-69F4-41E2-A90E-E0CFFA0F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0F96-433F-4DB4-81D7-8BAC1F5C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F284-A2D5-4F38-9A65-59EE0337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F900-591B-45B2-8C54-93BF771B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0E0-2B0B-44E0-969F-BBDC62D5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80D94-F8D1-4E86-8A90-AB7ECCEF2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6AA3-8D17-4928-80A7-1ED25ED8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D445-FBAD-4B7B-A7C7-5358269A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0D6E6-EC0F-4048-A234-BB9C9EA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976E-39FF-466A-9F9A-69AC7784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0468-4E4B-4BBC-B7CE-4BF3B14AA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D2420-3A29-48F7-8E17-F75989C86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6B52D-4A15-4BB9-A5DC-7D5D28CA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F2341-9A46-43D0-9025-12271925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A597C-134C-43BD-AE6D-23263256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8DB5-F92D-45C5-ADCE-C59CC86C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447F2-CB35-4E2C-9C1D-2F852752E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F15DB-20D7-4F63-B114-99D011EF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E9931-D36A-4EBF-BF82-CD889223C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D6C77-1A7B-4D66-912C-EF9214C31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B81F5-F864-4762-BFB7-BDFBB6E8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669C5-7CF3-4148-B1EF-FB87923F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EE0E7-C1CE-4A45-91ED-DCD7D0C3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5529-CD74-4840-A704-8A6D52EC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3F6A4-23BC-4E7E-9180-6E9317E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DFB00-BE1C-4721-8315-D891EB33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78F83-D567-4809-A038-E2126E4C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4B08A-4219-4E55-87FE-070F7C25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B6CD6-A6A1-4280-A915-6D49F920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A5119-D304-4A77-8BF7-AEFA846D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502D-10EB-499C-BACC-98EC2016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4CF6-6B8F-4422-BA4F-27619F99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9F10-683F-43F7-BD8D-0717F314F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6992F-5748-4317-A3B8-FBAFF861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1E566-AACD-48D6-B4B2-8FD1A3B2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9993-152F-47A2-AE17-3EC513F9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6B75-95EA-40F1-B2D0-4D012135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73458-1FBD-43E3-8509-A890FCE7F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ECDEC-DD21-4FE5-A3F6-A62DA75E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3BD4-EB69-43A8-AA88-A4DBB5C1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6215-FF21-4662-8375-83C96EA5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A0196-B880-4A0E-B522-7E579D8E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5803-1C28-4122-9E78-572C2520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F89A-EB19-406D-9761-B9A0A7B4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E49F-6156-4C92-9D00-9B0C6429F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84F7-2316-4D9F-98E5-F0ECE188064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259-10B1-4C18-8EFC-230802D11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FF50B-9539-486A-A6CE-0DD7FA193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A056-AA81-4169-A567-75CC9E84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2114432" y="1402420"/>
            <a:ext cx="6720957" cy="134239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800" b="1" dirty="0">
                <a:latin typeface="Bahnschrift" panose="020B0502040204020203" pitchFamily="34" charset="0"/>
              </a:rPr>
              <a:t>KODE ETIK ASESOR LAMDIK</a:t>
            </a:r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2114432" y="2770800"/>
            <a:ext cx="7121007" cy="148503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" dirty="0"/>
              <a:t>Perlamdik No. 23 Tahun 2023</a:t>
            </a:r>
          </a:p>
          <a:p>
            <a:pPr marL="0" indent="0">
              <a:lnSpc>
                <a:spcPct val="100000"/>
              </a:lnSpc>
            </a:pPr>
            <a:r>
              <a:rPr lang="en" dirty="0"/>
              <a:t>Tentang Rekrutmen dan </a:t>
            </a:r>
          </a:p>
          <a:p>
            <a:pPr marL="0" indent="0">
              <a:lnSpc>
                <a:spcPct val="100000"/>
              </a:lnSpc>
            </a:pPr>
            <a:r>
              <a:rPr lang="en" dirty="0"/>
              <a:t>Kode Etik Asesor LAMDIK</a:t>
            </a:r>
          </a:p>
          <a:p>
            <a:pPr marL="0" indent="0">
              <a:lnSpc>
                <a:spcPct val="100000"/>
              </a:lnSpc>
            </a:pPr>
            <a:endParaRPr lang="en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</a:pPr>
            <a:r>
              <a:rPr lang="en" dirty="0">
                <a:solidFill>
                  <a:srgbClr val="FFFF00"/>
                </a:solidFill>
              </a:rPr>
              <a:t>Muhdi</a:t>
            </a:r>
          </a:p>
          <a:p>
            <a:pPr marL="0" indent="0" algn="r">
              <a:lnSpc>
                <a:spcPct val="100000"/>
              </a:lnSpc>
            </a:pPr>
            <a:r>
              <a:rPr lang="en" sz="1600" dirty="0">
                <a:solidFill>
                  <a:srgbClr val="FFFF00"/>
                </a:solidFill>
              </a:rPr>
              <a:t>Direktur Pengembangan dan Evaluasi</a:t>
            </a:r>
            <a:endParaRPr sz="16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8C80C-AC9A-4F60-B3D1-C8890113A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455"/>
            <a:ext cx="1645920" cy="171309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997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8AC9F-17A3-46DB-8BDC-3CC796693A53}"/>
              </a:ext>
            </a:extLst>
          </p:cNvPr>
          <p:cNvSpPr txBox="1"/>
          <p:nvPr/>
        </p:nvSpPr>
        <p:spPr>
          <a:xfrm>
            <a:off x="2621740" y="810955"/>
            <a:ext cx="634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MIGRASI AKREDITASI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DARI BAN PT KE LAM 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87545-1E60-4C7E-8534-DF8A05574945}"/>
              </a:ext>
            </a:extLst>
          </p:cNvPr>
          <p:cNvSpPr txBox="1"/>
          <p:nvPr/>
        </p:nvSpPr>
        <p:spPr>
          <a:xfrm>
            <a:off x="4351909" y="3058731"/>
            <a:ext cx="34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Oleh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endParaRPr lang="en-US" sz="2000" b="1" dirty="0"/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LAMDIK</a:t>
            </a:r>
          </a:p>
          <a:p>
            <a:r>
              <a:rPr lang="en-US" b="1" i="1" dirty="0"/>
              <a:t>muchlassamani.blogspot.com</a:t>
            </a:r>
            <a:endParaRPr lang="en-ID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8E65C-A8B5-4789-87B5-799B0736F564}"/>
              </a:ext>
            </a:extLst>
          </p:cNvPr>
          <p:cNvSpPr txBox="1"/>
          <p:nvPr/>
        </p:nvSpPr>
        <p:spPr>
          <a:xfrm>
            <a:off x="2146852" y="4882715"/>
            <a:ext cx="740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Pemicu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di Universitas </a:t>
            </a:r>
            <a:r>
              <a:rPr lang="en-US" sz="2000" b="1" dirty="0" err="1"/>
              <a:t>Sebelas</a:t>
            </a:r>
            <a:r>
              <a:rPr lang="en-US" sz="2000" b="1" dirty="0"/>
              <a:t> </a:t>
            </a:r>
            <a:r>
              <a:rPr lang="en-US" sz="2000" b="1" dirty="0" err="1"/>
              <a:t>Maret</a:t>
            </a:r>
            <a:r>
              <a:rPr lang="en-US" sz="2000" b="1" dirty="0"/>
              <a:t> Surakarta, </a:t>
            </a:r>
            <a:r>
              <a:rPr lang="en-US" sz="2000" b="1" dirty="0" err="1"/>
              <a:t>Tanggal</a:t>
            </a:r>
            <a:r>
              <a:rPr lang="en-US" sz="2000" b="1" dirty="0"/>
              <a:t> 28 September 2021</a:t>
            </a:r>
            <a:endParaRPr lang="en-I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A17B9-47BC-4B30-94B6-EF2928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14" y="-168513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BF7C09-281F-4518-9958-99385A985AE5}"/>
              </a:ext>
            </a:extLst>
          </p:cNvPr>
          <p:cNvSpPr txBox="1"/>
          <p:nvPr/>
        </p:nvSpPr>
        <p:spPr>
          <a:xfrm>
            <a:off x="176203" y="409046"/>
            <a:ext cx="8064761" cy="51090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 AKREDITASI</a:t>
            </a:r>
            <a:endParaRPr lang="en-US" sz="2200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540385" algn="l"/>
              </a:tabLst>
            </a:pP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Pasal 4</a:t>
            </a:r>
            <a:endParaRPr lang="en-US" sz="2200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1825" indent="-631825">
              <a:buAutoNum type="arabicParenBoth"/>
              <a:tabLst>
                <a:tab pos="631825" algn="l"/>
              </a:tabLst>
            </a:pP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 APSK Sarjana, Profesi,  Magister, dan Doktor  Kependidikan  termasuk pajak 2%  sebesar Rp 52.000.000 (lima puluh dua juta rupiah),  dibayarkan dalam 3 (tiga) tahap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2175" indent="-358775" algn="just"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2200" dirty="0">
                <a:solidFill>
                  <a:srgbClr val="00206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sebesar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 5.000.000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2175" indent="-358775" algn="just"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2200" dirty="0">
                <a:solidFill>
                  <a:srgbClr val="00206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 AK sebesar Rp 25.000.000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2175" indent="-358775" algn="just"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US" sz="2200" dirty="0">
                <a:solidFill>
                  <a:srgbClr val="00206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d-ID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 AL sebesar Rp 22.000.000</a:t>
            </a:r>
            <a:r>
              <a:rPr lang="en-US" sz="2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algn="just">
              <a:tabLst>
                <a:tab pos="892175" algn="l"/>
              </a:tabLst>
            </a:pPr>
            <a:endParaRPr lang="en-US" sz="2200" dirty="0">
              <a:solidFill>
                <a:srgbClr val="00206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1825" indent="-631825">
              <a:tabLst>
                <a:tab pos="631825" algn="l"/>
              </a:tabLst>
            </a:pP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 </a:t>
            </a:r>
            <a:r>
              <a:rPr lang="en-US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 </a:t>
            </a:r>
            <a:r>
              <a:rPr lang="en-US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 mengajukan banding, biaya banding termasuk pajak 2%   sebesar </a:t>
            </a:r>
            <a:r>
              <a:rPr lang="en-US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id-ID" sz="2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 29.700.000,00 yang dibayarkan sebelum AL banding</a:t>
            </a:r>
            <a:r>
              <a:rPr lang="id-ID" sz="2400" dirty="0">
                <a:solidFill>
                  <a:srgbClr val="FF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1545" marR="3810" indent="-167640" algn="ctr">
              <a:tabLst>
                <a:tab pos="1170305" algn="l"/>
              </a:tabLst>
            </a:pPr>
            <a:endParaRPr lang="en-US" sz="1600" dirty="0">
              <a:solidFill>
                <a:srgbClr val="002060"/>
              </a:solidFill>
              <a:latin typeface="Bahnschrift SemiBold" panose="020B0502040204020203" pitchFamily="34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B9C44-91B6-4478-A5B5-070748D222EA}"/>
              </a:ext>
            </a:extLst>
          </p:cNvPr>
          <p:cNvSpPr txBox="1"/>
          <p:nvPr/>
        </p:nvSpPr>
        <p:spPr>
          <a:xfrm rot="20605405">
            <a:off x="8259493" y="391849"/>
            <a:ext cx="3626497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71463" lvl="3">
              <a:tabLst>
                <a:tab pos="271463" algn="l"/>
                <a:tab pos="1709738" algn="l"/>
              </a:tabLst>
            </a:pP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Kep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mendikbudristek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RI </a:t>
            </a: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No 90845/MPK.A/AG.01.00/2021 tentang Persetujuan Besaran Biaya Satuan Akreditasi Program Studi;</a:t>
            </a:r>
            <a:endParaRPr lang="en-US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850D4-7509-4E7D-9647-4541CBD07D94}"/>
              </a:ext>
            </a:extLst>
          </p:cNvPr>
          <p:cNvSpPr txBox="1"/>
          <p:nvPr/>
        </p:nvSpPr>
        <p:spPr>
          <a:xfrm>
            <a:off x="8572300" y="3225637"/>
            <a:ext cx="3278626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182563"/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PT/PS yang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keterbatasan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pembiayaan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memperoleh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bantuan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Kementerian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2A1AF36-5E30-4250-B0AF-CB3F1F4F70E5}"/>
              </a:ext>
            </a:extLst>
          </p:cNvPr>
          <p:cNvSpPr/>
          <p:nvPr/>
        </p:nvSpPr>
        <p:spPr>
          <a:xfrm rot="16200000">
            <a:off x="7826577" y="3691048"/>
            <a:ext cx="1295876" cy="467101"/>
          </a:xfrm>
          <a:prstGeom prst="down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3147542" y="-127548"/>
            <a:ext cx="2826000" cy="295575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4533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4533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  <a:buNone/>
            </a:pPr>
            <a:endParaRPr sz="2400" dirty="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912;p18">
            <a:extLst>
              <a:ext uri="{FF2B5EF4-FFF2-40B4-BE49-F238E27FC236}">
                <a16:creationId xmlns:a16="http://schemas.microsoft.com/office/drawing/2014/main" id="{A2F7727D-171F-4C7B-98AF-C72AD01C7E59}"/>
              </a:ext>
            </a:extLst>
          </p:cNvPr>
          <p:cNvSpPr txBox="1">
            <a:spLocks/>
          </p:cNvSpPr>
          <p:nvPr/>
        </p:nvSpPr>
        <p:spPr>
          <a:xfrm>
            <a:off x="1368447" y="313690"/>
            <a:ext cx="7620000" cy="485831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KEBIJAKAN LAMDIK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a.l.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Perban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-PT No.10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2021 </a:t>
            </a:r>
            <a:r>
              <a:rPr lang="sv-SE" sz="2400" dirty="0">
                <a:solidFill>
                  <a:srgbClr val="FFFF00"/>
                </a:solidFill>
                <a:latin typeface="Montserrat" panose="00000500000000000000" pitchFamily="2" charset="0"/>
              </a:rPr>
              <a:t>Tentang Instrumen Akreditasi Program Studi Pada Program Sarjana Lingkup Kependidikan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/.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Perban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-PT No 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2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Tahun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tentang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Instrumen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Akreditasi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Program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Studi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pada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Lingkup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Kependidikan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Perlamdik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No. 22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diubah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Perlamdik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No 24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Akreditasi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Studi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Kependidikan</a:t>
            </a:r>
            <a:r>
              <a:rPr lang="en-US" sz="2400" dirty="0">
                <a:solidFill>
                  <a:srgbClr val="FFFF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LAMDIK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Perlamdik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No. 23 </a:t>
            </a: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Rekrutmen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dan Kode </a:t>
            </a: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Etik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Asesor</a:t>
            </a:r>
            <a:r>
              <a:rPr lang="en-US" sz="2400" dirty="0">
                <a:solidFill>
                  <a:srgbClr val="FFFFFF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LAMDIK. 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D9987A-BFD7-4322-9E92-DFF3BB45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7" y="20320"/>
            <a:ext cx="1484291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2114433" y="468630"/>
            <a:ext cx="6194800" cy="196757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Kependidikan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(APSK)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2022993" y="2680910"/>
            <a:ext cx="6194800" cy="513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536575" indent="-5365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Pendidikan Tinggi 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BAN-PT dan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LAMDIK.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US" sz="2800" spc="-5" dirty="0" err="1">
                <a:solidFill>
                  <a:schemeClr val="bg2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istem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penjaminan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mutu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eksternal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merupakan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bagian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dari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Sistem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Penjaminan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Mutu</a:t>
            </a:r>
            <a:r>
              <a:rPr lang="en-US" sz="2800" spc="-5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Pendidikan Tinggi. </a:t>
            </a: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566867"/>
            <a:ext cx="1662000" cy="1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9600" b="1" dirty="0">
              <a:solidFill>
                <a:schemeClr val="accent6">
                  <a:lumMod val="40000"/>
                  <a:lumOff val="6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DC72A-6BA8-4A33-9C4F-D6F74471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0" y="2680910"/>
            <a:ext cx="1431730" cy="129159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1539459" y="-201120"/>
            <a:ext cx="2826000" cy="295575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4533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Tujuan APSK</a:t>
            </a:r>
            <a:endParaRPr sz="4533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  <a:buNone/>
            </a:pPr>
            <a:endParaRPr sz="2400" dirty="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13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5715000" y="240030"/>
            <a:ext cx="3188970" cy="6252210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" name="Google Shape;912;p18">
            <a:extLst>
              <a:ext uri="{FF2B5EF4-FFF2-40B4-BE49-F238E27FC236}">
                <a16:creationId xmlns:a16="http://schemas.microsoft.com/office/drawing/2014/main" id="{A2F7727D-171F-4C7B-98AF-C72AD01C7E59}"/>
              </a:ext>
            </a:extLst>
          </p:cNvPr>
          <p:cNvSpPr txBox="1">
            <a:spLocks/>
          </p:cNvSpPr>
          <p:nvPr/>
        </p:nvSpPr>
        <p:spPr>
          <a:xfrm>
            <a:off x="398840" y="1556745"/>
            <a:ext cx="5089832" cy="377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kelayakan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Nasional Pendidikan Tinggi; </a:t>
            </a:r>
          </a:p>
          <a:p>
            <a:pPr marL="536575" indent="-5365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eksternal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melindungi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kepentingan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2F63E-8F41-4220-BD3C-43F1DC5DCA0B}"/>
              </a:ext>
            </a:extLst>
          </p:cNvPr>
          <p:cNvSpPr txBox="1"/>
          <p:nvPr/>
        </p:nvSpPr>
        <p:spPr>
          <a:xfrm>
            <a:off x="5817870" y="898433"/>
            <a:ext cx="2971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00"/>
                </a:solidFill>
              </a:rPr>
              <a:t>APSK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FF00"/>
                </a:solidFill>
              </a:rPr>
              <a:t>harus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dilaksanakan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secara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independent,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akurat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obyektif</a:t>
            </a:r>
            <a:r>
              <a:rPr lang="en-US" sz="2400" b="1" dirty="0">
                <a:solidFill>
                  <a:schemeClr val="bg2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transparan</a:t>
            </a:r>
            <a:r>
              <a:rPr lang="en-US" sz="2400" b="1" dirty="0">
                <a:solidFill>
                  <a:schemeClr val="bg2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akuntable</a:t>
            </a:r>
            <a:r>
              <a:rPr lang="en-US" sz="2400" b="1" dirty="0">
                <a:solidFill>
                  <a:schemeClr val="bg2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Ketidakberpihakan</a:t>
            </a:r>
            <a:endParaRPr lang="en-US" sz="2400" b="1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kredibel</a:t>
            </a:r>
            <a:r>
              <a:rPr lang="en-US" sz="2400" b="1" dirty="0">
                <a:solidFill>
                  <a:schemeClr val="bg2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menyeluruh</a:t>
            </a:r>
            <a:r>
              <a:rPr lang="en-US" sz="2400" b="1" dirty="0">
                <a:solidFill>
                  <a:schemeClr val="bg2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efektif</a:t>
            </a:r>
            <a:r>
              <a:rPr lang="en-US" sz="2400" b="1" dirty="0">
                <a:solidFill>
                  <a:schemeClr val="bg2"/>
                </a:solidFill>
              </a:rPr>
              <a:t> dan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bg2"/>
                </a:solidFill>
              </a:rPr>
              <a:t>efisien</a:t>
            </a:r>
            <a:r>
              <a:rPr lang="en-US" sz="2400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D9987A-BFD7-4322-9E92-DFF3BB45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7" y="114300"/>
            <a:ext cx="1513183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FBB075-A98D-4FD2-ABDB-08BE355FBAE2}"/>
              </a:ext>
            </a:extLst>
          </p:cNvPr>
          <p:cNvSpPr txBox="1"/>
          <p:nvPr/>
        </p:nvSpPr>
        <p:spPr>
          <a:xfrm>
            <a:off x="1128812" y="609486"/>
            <a:ext cx="8024404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Kode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LAMDIK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2800" lvl="0" indent="-363538">
              <a:spcBef>
                <a:spcPts val="0"/>
              </a:spcBef>
              <a:buFont typeface="+mj-lt"/>
              <a:buAutoNum type="alphaLcPeriod"/>
              <a:tabLst>
                <a:tab pos="540385" algn="l"/>
              </a:tabLst>
            </a:pP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disiplin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Asesor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63538">
              <a:spcBef>
                <a:spcPts val="0"/>
              </a:spcBef>
              <a:buFont typeface="+mj-lt"/>
              <a:buAutoNum type="alphaLcPeriod"/>
              <a:tabLst>
                <a:tab pos="540385" algn="l"/>
              </a:tabLst>
            </a:pP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menjamin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terpeliharanya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tata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tertib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63538">
              <a:spcBef>
                <a:spcPts val="0"/>
              </a:spcBef>
              <a:buFont typeface="+mj-lt"/>
              <a:buAutoNum type="alphaLcPeriod"/>
              <a:tabLst>
                <a:tab pos="540385" algn="l"/>
              </a:tabLst>
            </a:pP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menjamin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kelancaran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iklim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kondusif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63538">
              <a:spcBef>
                <a:spcPts val="0"/>
              </a:spcBef>
              <a:buFont typeface="+mj-lt"/>
              <a:buAutoNum type="alphaLcPeriod"/>
              <a:tabLst>
                <a:tab pos="540385" algn="l"/>
              </a:tabLst>
            </a:pP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menciptakan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memelihara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perilaku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profesional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dan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63538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tabLst>
                <a:tab pos="540385" algn="l"/>
              </a:tabLst>
            </a:pP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citra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kinerja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LAMDIK.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5365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270510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Asesor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wajib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mematuhi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Kode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sebagaimana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LAMDIK .</a:t>
            </a:r>
            <a:endParaRPr lang="en-US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6575" indent="-5365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270510" algn="l"/>
              </a:tabLst>
            </a:pP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Kode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Etik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berisi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kewajiban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larangan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Asesor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menjalankan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kewajiban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fungsinya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Asesor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sanksi</a:t>
            </a:r>
            <a:r>
              <a:rPr lang="en-US" sz="24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079C7-508B-4756-B9AA-F0B4B599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7" y="0"/>
            <a:ext cx="1299923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268620" y="425696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KODE ETIK ASESOR LAMDIK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8" name="Google Shape;2408;p51"/>
          <p:cNvGrpSpPr/>
          <p:nvPr/>
        </p:nvGrpSpPr>
        <p:grpSpPr>
          <a:xfrm>
            <a:off x="417093" y="2789522"/>
            <a:ext cx="11108365" cy="3556945"/>
            <a:chOff x="423369" y="2015942"/>
            <a:chExt cx="8331275" cy="2667708"/>
          </a:xfrm>
        </p:grpSpPr>
        <p:sp>
          <p:nvSpPr>
            <p:cNvPr id="2410" name="Google Shape;2410;p51"/>
            <p:cNvSpPr txBox="1"/>
            <p:nvPr/>
          </p:nvSpPr>
          <p:spPr>
            <a:xfrm>
              <a:off x="5006479" y="2015942"/>
              <a:ext cx="1695900" cy="165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Memahami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tanggung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jawab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sebagai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Asesor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3" name="Google Shape;2413;p51"/>
            <p:cNvSpPr txBox="1"/>
            <p:nvPr/>
          </p:nvSpPr>
          <p:spPr>
            <a:xfrm>
              <a:off x="2760661" y="2024191"/>
              <a:ext cx="1872268" cy="265945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Bertindak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profesional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objektif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menghindari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conflict of interest, 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sebagai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peer review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baik</a:t>
              </a: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16" name="Google Shape;2416;p51"/>
            <p:cNvSpPr txBox="1"/>
            <p:nvPr/>
          </p:nvSpPr>
          <p:spPr>
            <a:xfrm>
              <a:off x="7058744" y="2031014"/>
              <a:ext cx="1695900" cy="1017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Memahami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instrumen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akreditasi</a:t>
              </a:r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9" name="Google Shape;2419;p51"/>
            <p:cNvSpPr txBox="1"/>
            <p:nvPr/>
          </p:nvSpPr>
          <p:spPr>
            <a:xfrm>
              <a:off x="423369" y="2049874"/>
              <a:ext cx="1974741" cy="237986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Patuh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taat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pada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kebijakan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peraturan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LAMDIK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peraturan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Perundang-undangan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berlaku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920240" y="1328324"/>
            <a:ext cx="7817875" cy="52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420;p51">
            <a:extLst>
              <a:ext uri="{FF2B5EF4-FFF2-40B4-BE49-F238E27FC236}">
                <a16:creationId xmlns:a16="http://schemas.microsoft.com/office/drawing/2014/main" id="{732400CA-696D-4C66-BE5C-76E3DE263E09}"/>
              </a:ext>
            </a:extLst>
          </p:cNvPr>
          <p:cNvSpPr/>
          <p:nvPr/>
        </p:nvSpPr>
        <p:spPr>
          <a:xfrm>
            <a:off x="4540143" y="2075973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2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3" name="Google Shape;2420;p51">
            <a:extLst>
              <a:ext uri="{FF2B5EF4-FFF2-40B4-BE49-F238E27FC236}">
                <a16:creationId xmlns:a16="http://schemas.microsoft.com/office/drawing/2014/main" id="{C6DE9C67-1B2E-4421-8EB7-5CE0A7ACCFE9}"/>
              </a:ext>
            </a:extLst>
          </p:cNvPr>
          <p:cNvSpPr/>
          <p:nvPr/>
        </p:nvSpPr>
        <p:spPr>
          <a:xfrm>
            <a:off x="7281763" y="2024104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3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4" name="Google Shape;2420;p51">
            <a:extLst>
              <a:ext uri="{FF2B5EF4-FFF2-40B4-BE49-F238E27FC236}">
                <a16:creationId xmlns:a16="http://schemas.microsoft.com/office/drawing/2014/main" id="{E501C914-7770-42CA-8DEB-FF64B7191E81}"/>
              </a:ext>
            </a:extLst>
          </p:cNvPr>
          <p:cNvSpPr/>
          <p:nvPr/>
        </p:nvSpPr>
        <p:spPr>
          <a:xfrm>
            <a:off x="10023384" y="2024104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4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8" name="Google Shape;2420;p51">
            <a:extLst>
              <a:ext uri="{FF2B5EF4-FFF2-40B4-BE49-F238E27FC236}">
                <a16:creationId xmlns:a16="http://schemas.microsoft.com/office/drawing/2014/main" id="{D9C42A40-BE00-441A-BB59-92869176D2D1}"/>
              </a:ext>
            </a:extLst>
          </p:cNvPr>
          <p:cNvSpPr/>
          <p:nvPr/>
        </p:nvSpPr>
        <p:spPr>
          <a:xfrm>
            <a:off x="1339196" y="2063234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</a:t>
            </a:r>
            <a:endParaRPr sz="2400" b="1" dirty="0">
              <a:solidFill>
                <a:srgbClr val="434343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9264C7-C2F9-40EC-B1D8-B9D1497A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" y="194310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8172450" y="6007912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9 </a:t>
            </a:r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268620" y="425696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KODE ETIK ASESOR LAMDIK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8" name="Google Shape;2408;p51"/>
          <p:cNvGrpSpPr/>
          <p:nvPr/>
        </p:nvGrpSpPr>
        <p:grpSpPr>
          <a:xfrm>
            <a:off x="367799" y="2498235"/>
            <a:ext cx="11331194" cy="3856299"/>
            <a:chOff x="386399" y="1797478"/>
            <a:chExt cx="8498396" cy="2892224"/>
          </a:xfrm>
        </p:grpSpPr>
        <p:sp>
          <p:nvSpPr>
            <p:cNvPr id="2410" name="Google Shape;2410;p51"/>
            <p:cNvSpPr txBox="1"/>
            <p:nvPr/>
          </p:nvSpPr>
          <p:spPr>
            <a:xfrm>
              <a:off x="6501640" y="1797478"/>
              <a:ext cx="2383155" cy="1396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Menolak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tawaran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bertugas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 Program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sebelumnya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telah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ases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minimal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masa 2 (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tahun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setelah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keluarnya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sertifikat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akreditasi</a:t>
              </a:r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3" name="Google Shape;2413;p51"/>
            <p:cNvSpPr txBox="1"/>
            <p:nvPr/>
          </p:nvSpPr>
          <p:spPr>
            <a:xfrm>
              <a:off x="3632130" y="1805032"/>
              <a:ext cx="2383155" cy="265945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Izin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atasan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langsung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institusi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asal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ketika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akan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melaksanakan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akreditasi</a:t>
              </a:r>
              <a:endPara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19" name="Google Shape;2419;p51"/>
            <p:cNvSpPr txBox="1"/>
            <p:nvPr/>
          </p:nvSpPr>
          <p:spPr>
            <a:xfrm>
              <a:off x="386399" y="1805032"/>
              <a:ext cx="3187208" cy="288467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Menyatakan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secara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bahwa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bebas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hubungan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kerja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memiliki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afiliasi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program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perguruan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tinggi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diases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diperkirakan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patut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diduga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dapat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menimbulkan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i="1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coflict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interest</a:t>
              </a:r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927090" y="1190158"/>
            <a:ext cx="7817875" cy="52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420;p51">
            <a:extLst>
              <a:ext uri="{FF2B5EF4-FFF2-40B4-BE49-F238E27FC236}">
                <a16:creationId xmlns:a16="http://schemas.microsoft.com/office/drawing/2014/main" id="{732400CA-696D-4C66-BE5C-76E3DE263E09}"/>
              </a:ext>
            </a:extLst>
          </p:cNvPr>
          <p:cNvSpPr/>
          <p:nvPr/>
        </p:nvSpPr>
        <p:spPr>
          <a:xfrm>
            <a:off x="5889820" y="1847598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6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3" name="Google Shape;2420;p51">
            <a:extLst>
              <a:ext uri="{FF2B5EF4-FFF2-40B4-BE49-F238E27FC236}">
                <a16:creationId xmlns:a16="http://schemas.microsoft.com/office/drawing/2014/main" id="{C6DE9C67-1B2E-4421-8EB7-5CE0A7ACCFE9}"/>
              </a:ext>
            </a:extLst>
          </p:cNvPr>
          <p:cNvSpPr/>
          <p:nvPr/>
        </p:nvSpPr>
        <p:spPr>
          <a:xfrm>
            <a:off x="9848954" y="1717034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7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8" name="Google Shape;2420;p51">
            <a:extLst>
              <a:ext uri="{FF2B5EF4-FFF2-40B4-BE49-F238E27FC236}">
                <a16:creationId xmlns:a16="http://schemas.microsoft.com/office/drawing/2014/main" id="{D9C42A40-BE00-441A-BB59-92869176D2D1}"/>
              </a:ext>
            </a:extLst>
          </p:cNvPr>
          <p:cNvSpPr/>
          <p:nvPr/>
        </p:nvSpPr>
        <p:spPr>
          <a:xfrm>
            <a:off x="2102581" y="1866685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5</a:t>
            </a:r>
            <a:endParaRPr sz="2400" b="1" dirty="0">
              <a:solidFill>
                <a:srgbClr val="434343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9264C7-C2F9-40EC-B1D8-B9D1497A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" y="194310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8172450" y="6148667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9 </a:t>
            </a:r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147448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395334" y="246978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KODE ETIK ASESOR LAMDIK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8" name="Google Shape;2408;p51"/>
          <p:cNvGrpSpPr/>
          <p:nvPr/>
        </p:nvGrpSpPr>
        <p:grpSpPr>
          <a:xfrm>
            <a:off x="372166" y="2284711"/>
            <a:ext cx="8464726" cy="4202509"/>
            <a:chOff x="389674" y="1637336"/>
            <a:chExt cx="6348545" cy="3151882"/>
          </a:xfrm>
        </p:grpSpPr>
        <p:sp>
          <p:nvSpPr>
            <p:cNvPr id="2410" name="Google Shape;2410;p51"/>
            <p:cNvSpPr txBox="1"/>
            <p:nvPr/>
          </p:nvSpPr>
          <p:spPr>
            <a:xfrm>
              <a:off x="4838221" y="1637336"/>
              <a:ext cx="1899998" cy="2175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Memperhatikan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dan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menerapkan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tatakrama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sopan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santun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, dan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sistem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nilai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berlaku</a:t>
              </a:r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3" name="Google Shape;2413;p51"/>
            <p:cNvSpPr txBox="1"/>
            <p:nvPr/>
          </p:nvSpPr>
          <p:spPr>
            <a:xfrm>
              <a:off x="2764370" y="1637336"/>
              <a:ext cx="1831005" cy="99391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Tepat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waktu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pada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setiap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aktivitas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asesmen</a:t>
              </a:r>
              <a:endPara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19" name="Google Shape;2419;p51"/>
            <p:cNvSpPr txBox="1"/>
            <p:nvPr/>
          </p:nvSpPr>
          <p:spPr>
            <a:xfrm>
              <a:off x="389674" y="1904548"/>
              <a:ext cx="3187208" cy="288467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endParaRPr sz="2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935550" y="1059664"/>
            <a:ext cx="7817875" cy="52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420;p51">
            <a:extLst>
              <a:ext uri="{FF2B5EF4-FFF2-40B4-BE49-F238E27FC236}">
                <a16:creationId xmlns:a16="http://schemas.microsoft.com/office/drawing/2014/main" id="{732400CA-696D-4C66-BE5C-76E3DE263E09}"/>
              </a:ext>
            </a:extLst>
          </p:cNvPr>
          <p:cNvSpPr/>
          <p:nvPr/>
        </p:nvSpPr>
        <p:spPr>
          <a:xfrm>
            <a:off x="4435469" y="1670553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9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3" name="Google Shape;2420;p51">
            <a:extLst>
              <a:ext uri="{FF2B5EF4-FFF2-40B4-BE49-F238E27FC236}">
                <a16:creationId xmlns:a16="http://schemas.microsoft.com/office/drawing/2014/main" id="{C6DE9C67-1B2E-4421-8EB7-5CE0A7ACCFE9}"/>
              </a:ext>
            </a:extLst>
          </p:cNvPr>
          <p:cNvSpPr/>
          <p:nvPr/>
        </p:nvSpPr>
        <p:spPr>
          <a:xfrm>
            <a:off x="7383257" y="1638306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10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8" name="Google Shape;2420;p51">
            <a:extLst>
              <a:ext uri="{FF2B5EF4-FFF2-40B4-BE49-F238E27FC236}">
                <a16:creationId xmlns:a16="http://schemas.microsoft.com/office/drawing/2014/main" id="{D9C42A40-BE00-441A-BB59-92869176D2D1}"/>
              </a:ext>
            </a:extLst>
          </p:cNvPr>
          <p:cNvSpPr/>
          <p:nvPr/>
        </p:nvSpPr>
        <p:spPr>
          <a:xfrm>
            <a:off x="1487681" y="1609579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8</a:t>
            </a:r>
            <a:endParaRPr sz="2400" b="1" dirty="0">
              <a:solidFill>
                <a:srgbClr val="434343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9264C7-C2F9-40EC-B1D8-B9D1497A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" y="-6925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5224249" y="6116475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9 </a:t>
            </a:r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23 Th.2022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0CC26-A585-4DCB-AB71-6376A38AFCD3}"/>
              </a:ext>
            </a:extLst>
          </p:cNvPr>
          <p:cNvSpPr txBox="1"/>
          <p:nvPr/>
        </p:nvSpPr>
        <p:spPr>
          <a:xfrm>
            <a:off x="169934" y="2200698"/>
            <a:ext cx="3589266" cy="402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koridor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peer”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objektif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memandang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endParaRPr lang="en-US" sz="2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420;p51">
            <a:extLst>
              <a:ext uri="{FF2B5EF4-FFF2-40B4-BE49-F238E27FC236}">
                <a16:creationId xmlns:a16="http://schemas.microsoft.com/office/drawing/2014/main" id="{67A4B80E-81AF-4771-B4D9-DCCCBA693397}"/>
              </a:ext>
            </a:extLst>
          </p:cNvPr>
          <p:cNvSpPr/>
          <p:nvPr/>
        </p:nvSpPr>
        <p:spPr>
          <a:xfrm>
            <a:off x="10243344" y="1609579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11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01283-C98A-47FD-948B-39FF8A51D004}"/>
              </a:ext>
            </a:extLst>
          </p:cNvPr>
          <p:cNvSpPr txBox="1"/>
          <p:nvPr/>
        </p:nvSpPr>
        <p:spPr>
          <a:xfrm>
            <a:off x="8727440" y="2200698"/>
            <a:ext cx="3294626" cy="362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Tegas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saran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kritik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US" sz="2400" dirty="0">
                <a:solidFill>
                  <a:srgbClr val="00B0F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endParaRPr lang="en-US" sz="2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9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268620" y="425696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KODE ETIK ASESOR LAMDIK</a:t>
            </a:r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8" name="Google Shape;2408;p51"/>
          <p:cNvGrpSpPr/>
          <p:nvPr/>
        </p:nvGrpSpPr>
        <p:grpSpPr>
          <a:xfrm>
            <a:off x="437666" y="2640995"/>
            <a:ext cx="11111044" cy="3846227"/>
            <a:chOff x="389674" y="1904548"/>
            <a:chExt cx="8333284" cy="2884670"/>
          </a:xfrm>
        </p:grpSpPr>
        <p:sp>
          <p:nvSpPr>
            <p:cNvPr id="2410" name="Google Shape;2410;p51"/>
            <p:cNvSpPr txBox="1"/>
            <p:nvPr/>
          </p:nvSpPr>
          <p:spPr>
            <a:xfrm>
              <a:off x="6339803" y="1917204"/>
              <a:ext cx="2383155" cy="1396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Senantiasa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meningkatkan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pengetahuan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tentang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peraturan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perundangan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terbaru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termasuk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standar-standar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diberlakukan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oleh LAMDIK</a:t>
              </a: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3" name="Google Shape;2413;p51"/>
            <p:cNvSpPr txBox="1"/>
            <p:nvPr/>
          </p:nvSpPr>
          <p:spPr>
            <a:xfrm>
              <a:off x="3383144" y="1917204"/>
              <a:ext cx="2383155" cy="265945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Menjaga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kerahasiaan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setiap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informasi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/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dokumen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maupun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hasil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penilaian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akreditasi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,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kecuali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kepada</a:t>
              </a:r>
              <a:r>
                <a:rPr lang="en-US" sz="2400" dirty="0">
                  <a:solidFill>
                    <a:srgbClr val="00B0F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 LAMDIK</a:t>
              </a:r>
              <a:endParaRPr lang="en-US" sz="24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19" name="Google Shape;2419;p51"/>
            <p:cNvSpPr txBox="1"/>
            <p:nvPr/>
          </p:nvSpPr>
          <p:spPr>
            <a:xfrm>
              <a:off x="389674" y="1904548"/>
              <a:ext cx="2514757" cy="288467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Bersedia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menerima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mempertimbangkan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secara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sungguh-sungguh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keberatan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program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perguruan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tinggi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diases</a:t>
              </a:r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927090" y="1190158"/>
            <a:ext cx="7817875" cy="52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420;p51">
            <a:extLst>
              <a:ext uri="{FF2B5EF4-FFF2-40B4-BE49-F238E27FC236}">
                <a16:creationId xmlns:a16="http://schemas.microsoft.com/office/drawing/2014/main" id="{732400CA-696D-4C66-BE5C-76E3DE263E09}"/>
              </a:ext>
            </a:extLst>
          </p:cNvPr>
          <p:cNvSpPr/>
          <p:nvPr/>
        </p:nvSpPr>
        <p:spPr>
          <a:xfrm>
            <a:off x="5581377" y="1937699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13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3" name="Google Shape;2420;p51">
            <a:extLst>
              <a:ext uri="{FF2B5EF4-FFF2-40B4-BE49-F238E27FC236}">
                <a16:creationId xmlns:a16="http://schemas.microsoft.com/office/drawing/2014/main" id="{C6DE9C67-1B2E-4421-8EB7-5CE0A7ACCFE9}"/>
              </a:ext>
            </a:extLst>
          </p:cNvPr>
          <p:cNvSpPr/>
          <p:nvPr/>
        </p:nvSpPr>
        <p:spPr>
          <a:xfrm>
            <a:off x="9536720" y="1913942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14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28" name="Google Shape;2420;p51">
            <a:extLst>
              <a:ext uri="{FF2B5EF4-FFF2-40B4-BE49-F238E27FC236}">
                <a16:creationId xmlns:a16="http://schemas.microsoft.com/office/drawing/2014/main" id="{D9C42A40-BE00-441A-BB59-92869176D2D1}"/>
              </a:ext>
            </a:extLst>
          </p:cNvPr>
          <p:cNvSpPr/>
          <p:nvPr/>
        </p:nvSpPr>
        <p:spPr>
          <a:xfrm>
            <a:off x="1532700" y="1937699"/>
            <a:ext cx="788780" cy="530145"/>
          </a:xfrm>
          <a:custGeom>
            <a:avLst/>
            <a:gdLst/>
            <a:ahLst/>
            <a:cxnLst/>
            <a:rect l="l" t="t" r="r" b="b"/>
            <a:pathLst>
              <a:path w="7439" h="5929" extrusionOk="0">
                <a:moveTo>
                  <a:pt x="5947" y="728"/>
                </a:moveTo>
                <a:lnTo>
                  <a:pt x="5947" y="3710"/>
                </a:lnTo>
                <a:lnTo>
                  <a:pt x="1492" y="3710"/>
                </a:lnTo>
                <a:lnTo>
                  <a:pt x="1492" y="728"/>
                </a:lnTo>
                <a:close/>
                <a:moveTo>
                  <a:pt x="1194" y="1"/>
                </a:moveTo>
                <a:lnTo>
                  <a:pt x="1101" y="38"/>
                </a:lnTo>
                <a:lnTo>
                  <a:pt x="989" y="94"/>
                </a:lnTo>
                <a:lnTo>
                  <a:pt x="914" y="150"/>
                </a:lnTo>
                <a:lnTo>
                  <a:pt x="840" y="243"/>
                </a:lnTo>
                <a:lnTo>
                  <a:pt x="802" y="336"/>
                </a:lnTo>
                <a:lnTo>
                  <a:pt x="765" y="430"/>
                </a:lnTo>
                <a:lnTo>
                  <a:pt x="746" y="542"/>
                </a:lnTo>
                <a:lnTo>
                  <a:pt x="746" y="4437"/>
                </a:lnTo>
                <a:lnTo>
                  <a:pt x="6693" y="4437"/>
                </a:lnTo>
                <a:lnTo>
                  <a:pt x="6693" y="542"/>
                </a:lnTo>
                <a:lnTo>
                  <a:pt x="6674" y="430"/>
                </a:lnTo>
                <a:lnTo>
                  <a:pt x="6655" y="336"/>
                </a:lnTo>
                <a:lnTo>
                  <a:pt x="6599" y="243"/>
                </a:lnTo>
                <a:lnTo>
                  <a:pt x="6525" y="150"/>
                </a:lnTo>
                <a:lnTo>
                  <a:pt x="6450" y="94"/>
                </a:lnTo>
                <a:lnTo>
                  <a:pt x="6357" y="38"/>
                </a:lnTo>
                <a:lnTo>
                  <a:pt x="6245" y="1"/>
                </a:lnTo>
                <a:close/>
                <a:moveTo>
                  <a:pt x="187" y="4810"/>
                </a:moveTo>
                <a:lnTo>
                  <a:pt x="131" y="4829"/>
                </a:lnTo>
                <a:lnTo>
                  <a:pt x="57" y="4866"/>
                </a:lnTo>
                <a:lnTo>
                  <a:pt x="20" y="4941"/>
                </a:lnTo>
                <a:lnTo>
                  <a:pt x="1" y="4996"/>
                </a:lnTo>
                <a:lnTo>
                  <a:pt x="1" y="5183"/>
                </a:lnTo>
                <a:lnTo>
                  <a:pt x="20" y="5332"/>
                </a:lnTo>
                <a:lnTo>
                  <a:pt x="75" y="5481"/>
                </a:lnTo>
                <a:lnTo>
                  <a:pt x="131" y="5612"/>
                </a:lnTo>
                <a:lnTo>
                  <a:pt x="225" y="5705"/>
                </a:lnTo>
                <a:lnTo>
                  <a:pt x="336" y="5798"/>
                </a:lnTo>
                <a:lnTo>
                  <a:pt x="467" y="5873"/>
                </a:lnTo>
                <a:lnTo>
                  <a:pt x="597" y="5910"/>
                </a:lnTo>
                <a:lnTo>
                  <a:pt x="746" y="5928"/>
                </a:lnTo>
                <a:lnTo>
                  <a:pt x="6693" y="5928"/>
                </a:lnTo>
                <a:lnTo>
                  <a:pt x="6842" y="5910"/>
                </a:lnTo>
                <a:lnTo>
                  <a:pt x="6972" y="5873"/>
                </a:lnTo>
                <a:lnTo>
                  <a:pt x="7103" y="5798"/>
                </a:lnTo>
                <a:lnTo>
                  <a:pt x="7214" y="5705"/>
                </a:lnTo>
                <a:lnTo>
                  <a:pt x="7308" y="5612"/>
                </a:lnTo>
                <a:lnTo>
                  <a:pt x="7382" y="5481"/>
                </a:lnTo>
                <a:lnTo>
                  <a:pt x="7420" y="5332"/>
                </a:lnTo>
                <a:lnTo>
                  <a:pt x="7438" y="5183"/>
                </a:lnTo>
                <a:lnTo>
                  <a:pt x="7438" y="4996"/>
                </a:lnTo>
                <a:lnTo>
                  <a:pt x="7420" y="4941"/>
                </a:lnTo>
                <a:lnTo>
                  <a:pt x="7382" y="4866"/>
                </a:lnTo>
                <a:lnTo>
                  <a:pt x="7326" y="4829"/>
                </a:lnTo>
                <a:lnTo>
                  <a:pt x="7252" y="4810"/>
                </a:lnTo>
                <a:lnTo>
                  <a:pt x="4437" y="4810"/>
                </a:lnTo>
                <a:lnTo>
                  <a:pt x="4419" y="4903"/>
                </a:lnTo>
                <a:lnTo>
                  <a:pt x="4400" y="4978"/>
                </a:lnTo>
                <a:lnTo>
                  <a:pt x="4363" y="5034"/>
                </a:lnTo>
                <a:lnTo>
                  <a:pt x="4325" y="5090"/>
                </a:lnTo>
                <a:lnTo>
                  <a:pt x="4269" y="5127"/>
                </a:lnTo>
                <a:lnTo>
                  <a:pt x="4195" y="5164"/>
                </a:lnTo>
                <a:lnTo>
                  <a:pt x="4139" y="5183"/>
                </a:lnTo>
                <a:lnTo>
                  <a:pt x="3263" y="5183"/>
                </a:lnTo>
                <a:lnTo>
                  <a:pt x="3207" y="5146"/>
                </a:lnTo>
                <a:lnTo>
                  <a:pt x="3132" y="5108"/>
                </a:lnTo>
                <a:lnTo>
                  <a:pt x="3076" y="5071"/>
                </a:lnTo>
                <a:lnTo>
                  <a:pt x="3039" y="5015"/>
                </a:lnTo>
                <a:lnTo>
                  <a:pt x="3002" y="4941"/>
                </a:lnTo>
                <a:lnTo>
                  <a:pt x="2983" y="4885"/>
                </a:lnTo>
                <a:lnTo>
                  <a:pt x="2965" y="48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</a:rPr>
              <a:t>12</a:t>
            </a:r>
            <a:endParaRPr sz="2400" b="1" dirty="0">
              <a:solidFill>
                <a:srgbClr val="434343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9264C7-C2F9-40EC-B1D8-B9D1497A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" y="194310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8172450" y="6148667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9 </a:t>
            </a:r>
            <a:r>
              <a:rPr lang="en-US" sz="1600" dirty="0" err="1">
                <a:solidFill>
                  <a:srgbClr val="FF0000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67617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51"/>
          <p:cNvSpPr txBox="1"/>
          <p:nvPr/>
        </p:nvSpPr>
        <p:spPr>
          <a:xfrm>
            <a:off x="827875" y="1258584"/>
            <a:ext cx="10904221" cy="50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mengatasnamakan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LAMDIK;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hadiah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apapun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patut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diduga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kaitannya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Memalsukan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pemalsuan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dan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dan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diserahkan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LAMDIK.</a:t>
            </a:r>
          </a:p>
          <a:p>
            <a:pPr algn="ctr"/>
            <a:endParaRPr sz="16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434365" y="386226"/>
            <a:ext cx="7817875" cy="71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dilarang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9264C7-C2F9-40EC-B1D8-B9D1497A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" y="121898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8012430" y="6519446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10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2104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>
            <a:spLocks noGrp="1"/>
          </p:cNvSpPr>
          <p:nvPr>
            <p:ph type="ctrTitle" idx="4294967295"/>
          </p:nvPr>
        </p:nvSpPr>
        <p:spPr>
          <a:xfrm>
            <a:off x="822960" y="513398"/>
            <a:ext cx="7839075" cy="173831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6600" dirty="0">
                <a:solidFill>
                  <a:srgbClr val="FF0000"/>
                </a:solidFill>
              </a:rPr>
              <a:t>SELAMAT DATANG </a:t>
            </a:r>
            <a:br>
              <a:rPr lang="en" sz="6600" dirty="0">
                <a:solidFill>
                  <a:srgbClr val="FF0000"/>
                </a:solidFill>
              </a:rPr>
            </a:br>
            <a:r>
              <a:rPr lang="en" sz="6600" dirty="0">
                <a:solidFill>
                  <a:srgbClr val="FF0000"/>
                </a:solidFill>
              </a:rPr>
              <a:t>DI LAMDIK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900" name="Google Shape;900;p16"/>
          <p:cNvSpPr txBox="1">
            <a:spLocks noGrp="1"/>
          </p:cNvSpPr>
          <p:nvPr>
            <p:ph type="subTitle" idx="4294967295"/>
          </p:nvPr>
        </p:nvSpPr>
        <p:spPr>
          <a:xfrm>
            <a:off x="822960" y="2341562"/>
            <a:ext cx="7839075" cy="5286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Aft>
                <a:spcPts val="1067"/>
              </a:spcAft>
              <a:buNone/>
            </a:pPr>
            <a:r>
              <a:rPr lang="en" dirty="0"/>
              <a:t> </a:t>
            </a:r>
            <a:r>
              <a:rPr lang="en" sz="4800" b="1" dirty="0">
                <a:solidFill>
                  <a:schemeClr val="bg1"/>
                </a:solidFill>
              </a:rPr>
              <a:t>334 Calon Asesor LAMDIK Batch 2</a:t>
            </a:r>
          </a:p>
          <a:p>
            <a:pPr marL="0" indent="0" algn="ctr">
              <a:spcAft>
                <a:spcPts val="1067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(Hasil seleksi dari 1500 lebih peserta)</a:t>
            </a:r>
          </a:p>
          <a:p>
            <a:pPr marL="0" indent="0" algn="ctr">
              <a:spcAft>
                <a:spcPts val="1067"/>
              </a:spcAft>
              <a:buNone/>
            </a:pPr>
            <a:endParaRPr lang="en" b="1" dirty="0">
              <a:solidFill>
                <a:srgbClr val="FFFF00"/>
              </a:solidFill>
            </a:endParaRPr>
          </a:p>
          <a:p>
            <a:pPr marL="0" indent="0" algn="ctr">
              <a:spcAft>
                <a:spcPts val="1067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268620" y="425696"/>
            <a:ext cx="9242400" cy="76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680980" y="324011"/>
            <a:ext cx="10178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36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LARANGAN ASESOR  SAAT  ASESMEN KECUKUPAN/AK :</a:t>
            </a:r>
            <a:endParaRPr lang="en-US" sz="3600" b="1" dirty="0">
              <a:solidFill>
                <a:srgbClr val="FFFF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54611-15A9-4A94-BF91-DF1484ED9D93}"/>
              </a:ext>
            </a:extLst>
          </p:cNvPr>
          <p:cNvSpPr txBox="1"/>
          <p:nvPr/>
        </p:nvSpPr>
        <p:spPr>
          <a:xfrm>
            <a:off x="956441" y="1580992"/>
            <a:ext cx="1017855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</a:pPr>
            <a:r>
              <a:rPr lang="en-US" sz="3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ewajiban</a:t>
            </a:r>
            <a:r>
              <a:rPr lang="en-US" sz="3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000" b="1" dirty="0">
              <a:solidFill>
                <a:schemeClr val="accent6">
                  <a:lumMod val="20000"/>
                  <a:lumOff val="80000"/>
                </a:schemeClr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600"/>
              </a:spcAft>
              <a:buAutoNum type="arabicPeriod"/>
            </a:pP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usulan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63538" indent="-363538">
              <a:spcAft>
                <a:spcPts val="600"/>
              </a:spcAft>
              <a:buAutoNum type="arabicPeriod"/>
            </a:pP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Mempersiapkan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dikonfirmasi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63538" indent="-363538">
              <a:spcAft>
                <a:spcPts val="600"/>
              </a:spcAft>
              <a:buAutoNum type="arabicPeriod"/>
            </a:pP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kecukupan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893763" indent="-536575">
              <a:spcAft>
                <a:spcPts val="600"/>
              </a:spcAft>
              <a:buFont typeface="+mj-lt"/>
              <a:buAutoNum type="alphaLcPeriod"/>
            </a:pPr>
            <a:r>
              <a:rPr lang="en-US" sz="3000" b="1" dirty="0">
                <a:solidFill>
                  <a:srgbClr val="FFC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menyamakan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substansi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000" b="1" dirty="0">
              <a:solidFill>
                <a:schemeClr val="accent3">
                  <a:lumMod val="40000"/>
                  <a:lumOff val="6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E2EE7-CB14-436B-8FF2-BDE17989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6" y="162132"/>
            <a:ext cx="1431730" cy="129159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8B39E-7A0B-4C62-B820-C17550F85FF6}"/>
              </a:ext>
            </a:extLst>
          </p:cNvPr>
          <p:cNvSpPr txBox="1"/>
          <p:nvPr/>
        </p:nvSpPr>
        <p:spPr>
          <a:xfrm>
            <a:off x="8288764" y="6324910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11 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286691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51"/>
          <p:cNvSpPr txBox="1"/>
          <p:nvPr/>
        </p:nvSpPr>
        <p:spPr>
          <a:xfrm>
            <a:off x="1268620" y="425696"/>
            <a:ext cx="9242400" cy="76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8309084" y="6147528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11 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5CE62-64C2-4EC8-8FB7-81B3B0F823AA}"/>
              </a:ext>
            </a:extLst>
          </p:cNvPr>
          <p:cNvSpPr txBox="1"/>
          <p:nvPr/>
        </p:nvSpPr>
        <p:spPr>
          <a:xfrm>
            <a:off x="1268621" y="1143930"/>
            <a:ext cx="97462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 startAt="2"/>
            </a:pP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menyepakati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pembagian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menggali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visitasi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</a:pPr>
            <a:r>
              <a:rPr lang="en-US" sz="32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menyepakati</a:t>
            </a:r>
            <a:r>
              <a:rPr lang="en-US" sz="32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32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32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diklarifikasi</a:t>
            </a:r>
            <a:r>
              <a:rPr lang="en-US" sz="32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b="1" dirty="0">
              <a:solidFill>
                <a:srgbClr val="FFC00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</a:pP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menyiapkan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komentar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terkonsolidasai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 comments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8A655-9B0E-4FF2-9097-0E5882F6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2" y="425696"/>
            <a:ext cx="1053357" cy="919334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</p:spTree>
    <p:extLst>
      <p:ext uri="{BB962C8B-B14F-4D97-AF65-F5344CB8AC3E}">
        <p14:creationId xmlns:p14="http://schemas.microsoft.com/office/powerpoint/2010/main" val="407184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51"/>
          <p:cNvSpPr txBox="1"/>
          <p:nvPr/>
        </p:nvSpPr>
        <p:spPr>
          <a:xfrm>
            <a:off x="824274" y="1786529"/>
            <a:ext cx="10904221" cy="50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dan/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site visit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melebihi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kecukupan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sz="16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89AC36-3336-4940-ADC1-AE440C938B30}"/>
              </a:ext>
            </a:extLst>
          </p:cNvPr>
          <p:cNvSpPr txBox="1"/>
          <p:nvPr/>
        </p:nvSpPr>
        <p:spPr>
          <a:xfrm>
            <a:off x="1431729" y="666333"/>
            <a:ext cx="7817875" cy="71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0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arangan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77031-E5FC-4D66-B7D3-4E936C17AF19}"/>
              </a:ext>
            </a:extLst>
          </p:cNvPr>
          <p:cNvSpPr txBox="1"/>
          <p:nvPr/>
        </p:nvSpPr>
        <p:spPr>
          <a:xfrm>
            <a:off x="7865285" y="6231164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12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B8677-1C2B-4654-A011-A316272A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552696"/>
            <a:ext cx="1053357" cy="919334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</p:spTree>
    <p:extLst>
      <p:ext uri="{BB962C8B-B14F-4D97-AF65-F5344CB8AC3E}">
        <p14:creationId xmlns:p14="http://schemas.microsoft.com/office/powerpoint/2010/main" val="109683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43000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31C5A-F374-44B6-B4AA-3092F957DFFD}"/>
              </a:ext>
            </a:extLst>
          </p:cNvPr>
          <p:cNvSpPr txBox="1"/>
          <p:nvPr/>
        </p:nvSpPr>
        <p:spPr>
          <a:xfrm>
            <a:off x="2314167" y="366152"/>
            <a:ext cx="8000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KEWAJIBAN DAN LARANGAN SAAT ASESMEN LAPANGAN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005127" y="1906567"/>
            <a:ext cx="878249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0" indent="-542925" algn="just">
              <a:spcAft>
                <a:spcPts val="600"/>
              </a:spcAft>
              <a:buFont typeface="+mj-lt"/>
              <a:buAutoNum type="arabicPeriod"/>
              <a:tabLst>
                <a:tab pos="542925" algn="l"/>
              </a:tabLst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menepati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komitmen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 algn="just">
              <a:spcAft>
                <a:spcPts val="600"/>
              </a:spcAft>
              <a:buFont typeface="+mj-lt"/>
              <a:buAutoNum type="arabicPeriod"/>
              <a:tabLst>
                <a:tab pos="542925" algn="l"/>
              </a:tabLst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Mengenakan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pakaian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pantas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sopan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rapi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mencerminkan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citra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dan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terhormat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rgbClr val="C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-542925" algn="just">
              <a:spcAft>
                <a:spcPts val="600"/>
              </a:spcAft>
              <a:buFont typeface="+mj-lt"/>
              <a:buAutoNum type="arabicPeriod"/>
              <a:tabLst>
                <a:tab pos="542925" algn="l"/>
              </a:tabLst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proporsional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C3AC6-032B-435C-8C4B-CEE8503C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3" y="1309475"/>
            <a:ext cx="3200677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E8B7FE-2616-4371-B343-214EC56C2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7" y="258966"/>
            <a:ext cx="1431730" cy="1291590"/>
          </a:xfrm>
          <a:prstGeom prst="rect">
            <a:avLst/>
          </a:prstGeom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CEBB8-99FE-499B-A4F1-DFE8042AC059}"/>
              </a:ext>
            </a:extLst>
          </p:cNvPr>
          <p:cNvSpPr txBox="1"/>
          <p:nvPr/>
        </p:nvSpPr>
        <p:spPr>
          <a:xfrm>
            <a:off x="7110953" y="6263673"/>
            <a:ext cx="3983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13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43000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689328" y="416749"/>
            <a:ext cx="7740503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0" indent="-542925">
              <a:spcAft>
                <a:spcPts val="600"/>
              </a:spcAft>
              <a:buFont typeface="+mj-lt"/>
              <a:buAutoNum type="arabicPeriod" startAt="4"/>
              <a:tabLst>
                <a:tab pos="542925" algn="l"/>
              </a:tabLst>
            </a:pP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di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segera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komentar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4"/>
              <a:tabLst>
                <a:tab pos="542925" algn="l"/>
              </a:tabLst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Bersikap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konstruksif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proporsional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4"/>
              <a:tabLst>
                <a:tab pos="542925" algn="l"/>
              </a:tabLst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Memperlakukan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sejawat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4"/>
              <a:tabLst>
                <a:tab pos="542925" algn="l"/>
              </a:tabLst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Mendengarkan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klarifikasi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seksama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7E688-4C35-4E56-A20C-84DE5B5DF45C}"/>
              </a:ext>
            </a:extLst>
          </p:cNvPr>
          <p:cNvSpPr txBox="1"/>
          <p:nvPr/>
        </p:nvSpPr>
        <p:spPr>
          <a:xfrm>
            <a:off x="8380560" y="6071919"/>
            <a:ext cx="3091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Pasal</a:t>
            </a:r>
            <a:r>
              <a:rPr lang="es-ES" dirty="0">
                <a:solidFill>
                  <a:srgbClr val="C00000"/>
                </a:solidFill>
              </a:rPr>
              <a:t> 13 </a:t>
            </a:r>
            <a:r>
              <a:rPr lang="es-ES" dirty="0" err="1">
                <a:solidFill>
                  <a:srgbClr val="C00000"/>
                </a:solidFill>
              </a:rPr>
              <a:t>Perlamdik</a:t>
            </a:r>
            <a:r>
              <a:rPr lang="es-ES" dirty="0">
                <a:solidFill>
                  <a:srgbClr val="C00000"/>
                </a:solidFill>
              </a:rPr>
              <a:t> 23 Th.2022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83A97-43E2-420F-AB42-80F5C9C4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5" y="203200"/>
            <a:ext cx="1484291" cy="1480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11A66-68F4-4638-A59E-5EF764E4D3AF}"/>
              </a:ext>
            </a:extLst>
          </p:cNvPr>
          <p:cNvSpPr txBox="1"/>
          <p:nvPr/>
        </p:nvSpPr>
        <p:spPr>
          <a:xfrm>
            <a:off x="117319" y="1393082"/>
            <a:ext cx="257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Kewajiban</a:t>
            </a:r>
            <a:r>
              <a:rPr lang="en-US" sz="32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75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656344" y="222435"/>
            <a:ext cx="7662766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0" indent="-542925"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kekurangpercayaan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komentar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substansi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5183F-7885-47E3-8B61-79B6F453FDF1}"/>
              </a:ext>
            </a:extLst>
          </p:cNvPr>
          <p:cNvSpPr txBox="1"/>
          <p:nvPr/>
        </p:nvSpPr>
        <p:spPr>
          <a:xfrm>
            <a:off x="340798" y="895532"/>
            <a:ext cx="2756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Larangan</a:t>
            </a:r>
            <a:r>
              <a:rPr lang="en-US" sz="32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01C10-43FB-4A12-BE92-4D14FE1C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7" y="-72892"/>
            <a:ext cx="1431730" cy="1291590"/>
          </a:xfrm>
          <a:prstGeom prst="rect">
            <a:avLst/>
          </a:prstGeom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1B55E-FFA6-4C42-8E4E-D94309196928}"/>
              </a:ext>
            </a:extLst>
          </p:cNvPr>
          <p:cNvSpPr txBox="1"/>
          <p:nvPr/>
        </p:nvSpPr>
        <p:spPr>
          <a:xfrm>
            <a:off x="7820660" y="6254023"/>
            <a:ext cx="380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105870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062481" y="405457"/>
            <a:ext cx="8033960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0" indent="-54292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janji-janji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kewenangan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sebutan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pantas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“kalian”, “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kamu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 dan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Berdebat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“bossy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</a:p>
          <a:p>
            <a:pPr marL="542925" lvl="0" indent="-54292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Mendominasi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sebaliknya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pasif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053E-A402-4EEC-A2E8-8BCACE3A1E9C}"/>
              </a:ext>
            </a:extLst>
          </p:cNvPr>
          <p:cNvSpPr txBox="1"/>
          <p:nvPr/>
        </p:nvSpPr>
        <p:spPr>
          <a:xfrm>
            <a:off x="160020" y="975360"/>
            <a:ext cx="2014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Larangan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31834-BAA4-4BF8-87C3-A01D6C79B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1" y="-138772"/>
            <a:ext cx="1484291" cy="1480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07312A-3789-42CC-B591-AC42AD561F34}"/>
              </a:ext>
            </a:extLst>
          </p:cNvPr>
          <p:cNvSpPr txBox="1"/>
          <p:nvPr/>
        </p:nvSpPr>
        <p:spPr>
          <a:xfrm>
            <a:off x="8071893" y="6267877"/>
            <a:ext cx="383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168314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1963666" y="1051426"/>
            <a:ext cx="7914167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menyalahkan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membingungkan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Menyalahkan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9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Bersikap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menggurui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menonjolkan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meremehkan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arogan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5183F-7885-47E3-8B61-79B6F453FDF1}"/>
              </a:ext>
            </a:extLst>
          </p:cNvPr>
          <p:cNvSpPr txBox="1"/>
          <p:nvPr/>
        </p:nvSpPr>
        <p:spPr>
          <a:xfrm>
            <a:off x="1" y="1203821"/>
            <a:ext cx="187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Larangan</a:t>
            </a:r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039D6-ACF5-438E-8FFA-0994CCEAA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7" y="0"/>
            <a:ext cx="1484291" cy="1480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60E96-337C-417A-A271-46C519320494}"/>
              </a:ext>
            </a:extLst>
          </p:cNvPr>
          <p:cNvSpPr txBox="1"/>
          <p:nvPr/>
        </p:nvSpPr>
        <p:spPr>
          <a:xfrm>
            <a:off x="7556500" y="6290226"/>
            <a:ext cx="3649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708204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471953" y="178983"/>
            <a:ext cx="77972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3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suasana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underpressure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kondusif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atmosfir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 startAt="13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 startAt="13"/>
            </a:pP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Terjebak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substantif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debat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kusir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debat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berkepanjangan</a:t>
            </a:r>
            <a:r>
              <a:rPr lang="en-US" sz="32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 startAt="13"/>
            </a:pP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sesi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2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5183F-7885-47E3-8B61-79B6F453FDF1}"/>
              </a:ext>
            </a:extLst>
          </p:cNvPr>
          <p:cNvSpPr txBox="1"/>
          <p:nvPr/>
        </p:nvSpPr>
        <p:spPr>
          <a:xfrm>
            <a:off x="221122" y="1032423"/>
            <a:ext cx="2756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Larangan</a:t>
            </a:r>
            <a:r>
              <a:rPr lang="en-US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5B92-51B2-47FA-9FEC-76C330797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4" y="-27900"/>
            <a:ext cx="1484291" cy="1480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8D1A8-3985-4F8B-A0CC-BD1E1C871595}"/>
              </a:ext>
            </a:extLst>
          </p:cNvPr>
          <p:cNvSpPr txBox="1"/>
          <p:nvPr/>
        </p:nvSpPr>
        <p:spPr>
          <a:xfrm>
            <a:off x="8018029" y="6235323"/>
            <a:ext cx="3719607" cy="36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154853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2314167" y="502148"/>
            <a:ext cx="843161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788" lvl="0" indent="-712788">
              <a:spcAft>
                <a:spcPts val="600"/>
              </a:spcAft>
              <a:buFont typeface="+mj-lt"/>
              <a:buAutoNum type="arabicPeriod" startAt="17"/>
            </a:pP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menyimak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berbicara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17"/>
            </a:pP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dikonfirmasi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17"/>
            </a:pP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Terbawa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kemelut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Program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17"/>
            </a:pP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negative judgement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beralasan</a:t>
            </a:r>
            <a:r>
              <a:rPr lang="en-US" sz="30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5183F-7885-47E3-8B61-79B6F453FDF1}"/>
              </a:ext>
            </a:extLst>
          </p:cNvPr>
          <p:cNvSpPr txBox="1"/>
          <p:nvPr/>
        </p:nvSpPr>
        <p:spPr>
          <a:xfrm>
            <a:off x="142229" y="936610"/>
            <a:ext cx="2756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Larangan</a:t>
            </a:r>
            <a:r>
              <a:rPr lang="en-US" sz="32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36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FCEA3-7073-48D5-A0C5-17E6058B119D}"/>
              </a:ext>
            </a:extLst>
          </p:cNvPr>
          <p:cNvSpPr txBox="1"/>
          <p:nvPr/>
        </p:nvSpPr>
        <p:spPr>
          <a:xfrm>
            <a:off x="8976537" y="6415414"/>
            <a:ext cx="308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Pasal</a:t>
            </a:r>
            <a:r>
              <a:rPr lang="es-ES" dirty="0">
                <a:solidFill>
                  <a:srgbClr val="0070C0"/>
                </a:solidFill>
              </a:rPr>
              <a:t> 14 </a:t>
            </a:r>
            <a:r>
              <a:rPr lang="es-ES" dirty="0" err="1">
                <a:solidFill>
                  <a:srgbClr val="0070C0"/>
                </a:solidFill>
              </a:rPr>
              <a:t>Perlamdik</a:t>
            </a:r>
            <a:r>
              <a:rPr lang="es-ES" dirty="0">
                <a:solidFill>
                  <a:srgbClr val="0070C0"/>
                </a:solidFill>
              </a:rPr>
              <a:t> 23 Th.2022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E7E2F-BA59-4BEA-8B50-4A335868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" y="-149497"/>
            <a:ext cx="1484291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9"/>
          <p:cNvSpPr txBox="1">
            <a:spLocks noGrp="1"/>
          </p:cNvSpPr>
          <p:nvPr>
            <p:ph type="title"/>
          </p:nvPr>
        </p:nvSpPr>
        <p:spPr>
          <a:xfrm>
            <a:off x="1396319" y="687947"/>
            <a:ext cx="8321200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TANGGAL PENTING APSK LAMDIK</a:t>
            </a:r>
          </a:p>
        </p:txBody>
      </p:sp>
      <p:sp>
        <p:nvSpPr>
          <p:cNvPr id="1220" name="Google Shape;1220;p39"/>
          <p:cNvSpPr/>
          <p:nvPr/>
        </p:nvSpPr>
        <p:spPr>
          <a:xfrm>
            <a:off x="9707359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-US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2023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1" name="Google Shape;1221;p39"/>
          <p:cNvSpPr/>
          <p:nvPr/>
        </p:nvSpPr>
        <p:spPr>
          <a:xfrm>
            <a:off x="8878981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-US" sz="1333" dirty="0" err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Maret</a:t>
            </a:r>
            <a:r>
              <a:rPr lang="en-US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2" name="Google Shape;1222;p39"/>
          <p:cNvSpPr/>
          <p:nvPr/>
        </p:nvSpPr>
        <p:spPr>
          <a:xfrm>
            <a:off x="8050604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31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3" name="Google Shape;1223;p39"/>
          <p:cNvSpPr/>
          <p:nvPr/>
        </p:nvSpPr>
        <p:spPr>
          <a:xfrm>
            <a:off x="7234291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-US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2022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4" name="Google Shape;1224;p39"/>
          <p:cNvSpPr/>
          <p:nvPr/>
        </p:nvSpPr>
        <p:spPr>
          <a:xfrm>
            <a:off x="6393848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-US" sz="1333" dirty="0" err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Agust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5" name="Google Shape;1225;p39"/>
          <p:cNvSpPr/>
          <p:nvPr/>
        </p:nvSpPr>
        <p:spPr>
          <a:xfrm>
            <a:off x="5565471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31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4737093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2022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7" name="Google Shape;1227;p39"/>
          <p:cNvSpPr/>
          <p:nvPr/>
        </p:nvSpPr>
        <p:spPr>
          <a:xfrm>
            <a:off x="3908716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Maret 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8" name="Google Shape;1228;p39"/>
          <p:cNvSpPr/>
          <p:nvPr/>
        </p:nvSpPr>
        <p:spPr>
          <a:xfrm>
            <a:off x="3080339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31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9" name="Google Shape;1229;p39"/>
          <p:cNvSpPr/>
          <p:nvPr/>
        </p:nvSpPr>
        <p:spPr>
          <a:xfrm>
            <a:off x="2251960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2021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0" name="Google Shape;1230;p39"/>
          <p:cNvSpPr/>
          <p:nvPr/>
        </p:nvSpPr>
        <p:spPr>
          <a:xfrm>
            <a:off x="1423583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Des.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1" name="Google Shape;1231;p39"/>
          <p:cNvSpPr/>
          <p:nvPr/>
        </p:nvSpPr>
        <p:spPr>
          <a:xfrm>
            <a:off x="595205" y="3471400"/>
            <a:ext cx="1032800" cy="5248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31 </a:t>
            </a:r>
            <a:endParaRPr sz="1333" dirty="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2" name="Google Shape;1232;p39"/>
          <p:cNvSpPr/>
          <p:nvPr/>
        </p:nvSpPr>
        <p:spPr>
          <a:xfrm>
            <a:off x="0" y="3471400"/>
            <a:ext cx="79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33">
              <a:solidFill>
                <a:schemeClr val="dk1"/>
              </a:solidFill>
            </a:endParaRPr>
          </a:p>
        </p:txBody>
      </p:sp>
      <p:cxnSp>
        <p:nvCxnSpPr>
          <p:cNvPr id="1233" name="Google Shape;1233;p39"/>
          <p:cNvCxnSpPr/>
          <p:nvPr/>
        </p:nvCxnSpPr>
        <p:spPr>
          <a:xfrm rot="10800000">
            <a:off x="964965" y="28393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34" name="Google Shape;1234;p39"/>
          <p:cNvSpPr txBox="1"/>
          <p:nvPr/>
        </p:nvSpPr>
        <p:spPr>
          <a:xfrm>
            <a:off x="913484" y="2099733"/>
            <a:ext cx="1568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6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LAMDIK diluncurkan</a:t>
            </a:r>
            <a:endParaRPr sz="16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6" name="Google Shape;1236;p39"/>
          <p:cNvSpPr txBox="1"/>
          <p:nvPr/>
        </p:nvSpPr>
        <p:spPr>
          <a:xfrm>
            <a:off x="2573469" y="2099733"/>
            <a:ext cx="1568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endParaRPr sz="12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39" name="Google Shape;1239;p39"/>
          <p:cNvCxnSpPr/>
          <p:nvPr/>
        </p:nvCxnSpPr>
        <p:spPr>
          <a:xfrm rot="10800000">
            <a:off x="5939247" y="283937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40" name="Google Shape;1240;p39"/>
          <p:cNvSpPr txBox="1"/>
          <p:nvPr/>
        </p:nvSpPr>
        <p:spPr>
          <a:xfrm>
            <a:off x="5893439" y="2099733"/>
            <a:ext cx="1568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</a:t>
            </a:r>
            <a:r>
              <a:rPr lang="en" sz="14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atas akhir unggah LED bagi yang habis 2022</a:t>
            </a:r>
            <a:endParaRPr sz="14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7" name="Google Shape;1247;p39"/>
          <p:cNvCxnSpPr/>
          <p:nvPr/>
        </p:nvCxnSpPr>
        <p:spPr>
          <a:xfrm rot="10800000">
            <a:off x="3464840" y="39634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48" name="Google Shape;1248;p39"/>
          <p:cNvSpPr txBox="1"/>
          <p:nvPr/>
        </p:nvSpPr>
        <p:spPr>
          <a:xfrm>
            <a:off x="3388315" y="4661000"/>
            <a:ext cx="1568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LAMDIK mulai melaksanakan APSK</a:t>
            </a:r>
            <a:endParaRPr sz="14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53" name="Google Shape;1253;p39"/>
          <p:cNvCxnSpPr/>
          <p:nvPr/>
        </p:nvCxnSpPr>
        <p:spPr>
          <a:xfrm rot="10800000">
            <a:off x="8439121" y="3963425"/>
            <a:ext cx="0" cy="66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54" name="Google Shape;1254;p39"/>
          <p:cNvSpPr txBox="1"/>
          <p:nvPr/>
        </p:nvSpPr>
        <p:spPr>
          <a:xfrm>
            <a:off x="8397087" y="4661000"/>
            <a:ext cx="1568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00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APSK Normal sesuai ketentuan</a:t>
            </a:r>
            <a:endParaRPr sz="1400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727113" y="1196162"/>
            <a:ext cx="9150720" cy="494932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D7C0-67D0-442C-BB57-F1F5F213899E}"/>
              </a:ext>
            </a:extLst>
          </p:cNvPr>
          <p:cNvSpPr txBox="1"/>
          <p:nvPr/>
        </p:nvSpPr>
        <p:spPr>
          <a:xfrm>
            <a:off x="1880190" y="502148"/>
            <a:ext cx="892248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788" lvl="0" indent="-712788">
              <a:spcAft>
                <a:spcPts val="600"/>
              </a:spcAft>
              <a:buFont typeface="+mj-lt"/>
              <a:buAutoNum type="arabicPeriod" startAt="21"/>
            </a:pP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Terjebak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menjawab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menerus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klarifikasi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21"/>
            </a:pP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menyimpang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21"/>
            </a:pP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Bertindak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provokatif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offensive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21"/>
            </a:pP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Menginterupsi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klarifikasi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sz="2800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12788" lvl="0" indent="-712788">
              <a:spcAft>
                <a:spcPts val="600"/>
              </a:spcAft>
              <a:buFont typeface="+mj-lt"/>
              <a:buAutoNum type="arabicPeriod" startAt="21"/>
            </a:pP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kesalahan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mengadili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diases</a:t>
            </a:r>
            <a:r>
              <a:rPr lang="en-US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5183F-7885-47E3-8B61-79B6F453FDF1}"/>
              </a:ext>
            </a:extLst>
          </p:cNvPr>
          <p:cNvSpPr txBox="1"/>
          <p:nvPr/>
        </p:nvSpPr>
        <p:spPr>
          <a:xfrm>
            <a:off x="94831" y="1196162"/>
            <a:ext cx="2120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Larangan</a:t>
            </a:r>
            <a:r>
              <a:rPr lang="en-US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3ADA3-9895-4B99-BA9D-1D8FD85F4E7A}"/>
              </a:ext>
            </a:extLst>
          </p:cNvPr>
          <p:cNvSpPr txBox="1"/>
          <p:nvPr/>
        </p:nvSpPr>
        <p:spPr>
          <a:xfrm>
            <a:off x="8071893" y="6171186"/>
            <a:ext cx="361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</a:rPr>
              <a:t> 23 Th.2022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989EC-7F93-4538-BEA2-92FE6CE9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0" y="75207"/>
            <a:ext cx="1301070" cy="12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477794" y="809515"/>
            <a:ext cx="4340649" cy="296200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800" b="1" dirty="0">
                <a:latin typeface="Bahnschrift" panose="020B0502040204020203" pitchFamily="34" charset="0"/>
              </a:rPr>
              <a:t>PELANGGARAN </a:t>
            </a:r>
            <a:br>
              <a:rPr lang="en-US" sz="4800" b="1" dirty="0">
                <a:latin typeface="Bahnschrift" panose="020B0502040204020203" pitchFamily="34" charset="0"/>
              </a:rPr>
            </a:br>
            <a:r>
              <a:rPr lang="en-US" sz="4800" b="1" dirty="0">
                <a:latin typeface="Bahnschrift" panose="020B0502040204020203" pitchFamily="34" charset="0"/>
              </a:rPr>
              <a:t>KODE ETIK</a:t>
            </a:r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4293416" y="373580"/>
            <a:ext cx="4244528" cy="33045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893763" lvl="2" indent="-536575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" sz="3200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📌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ucapan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tulisan, dan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Kode 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5" dirty="0" err="1">
                <a:solidFill>
                  <a:srgbClr val="FFFF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5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sesor</a:t>
            </a:r>
            <a:r>
              <a:rPr lang="en-US" sz="3200" spc="-5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</a:pPr>
            <a:endParaRPr lang="en" dirty="0"/>
          </a:p>
          <a:p>
            <a:pPr marL="0" indent="0">
              <a:lnSpc>
                <a:spcPct val="100000"/>
              </a:lnSpc>
            </a:pP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A111-85ED-4DA1-B5CA-B1FB55623D3E}"/>
              </a:ext>
            </a:extLst>
          </p:cNvPr>
          <p:cNvSpPr txBox="1"/>
          <p:nvPr/>
        </p:nvSpPr>
        <p:spPr>
          <a:xfrm>
            <a:off x="4463536" y="4207451"/>
            <a:ext cx="49675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lvl="2" indent="-542925">
              <a:lnSpc>
                <a:spcPct val="100000"/>
              </a:lnSpc>
              <a:spcAft>
                <a:spcPts val="600"/>
              </a:spcAft>
              <a:buSzPts val="1200"/>
            </a:pPr>
            <a:r>
              <a:rPr lang="en" sz="3200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📌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dikatagorikan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spc="-5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3200" spc="-5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145EA-E4D5-468E-A370-DE3621FA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96" y="376402"/>
            <a:ext cx="1484291" cy="1480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5CD36-ABBA-4001-ACDD-9C64716D1099}"/>
              </a:ext>
            </a:extLst>
          </p:cNvPr>
          <p:cNvSpPr txBox="1"/>
          <p:nvPr/>
        </p:nvSpPr>
        <p:spPr>
          <a:xfrm>
            <a:off x="7297420" y="6299754"/>
            <a:ext cx="379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420296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RINGAN</a:t>
            </a:r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3106596" y="572763"/>
            <a:ext cx="8654903" cy="60484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LAMDIK;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panduan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melampirkan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ijin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atasan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bertugas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(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asisten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bertugas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bersikap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objektif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terbuka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mekanisme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17245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berdampak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kinerjanya</a:t>
            </a:r>
            <a:r>
              <a:rPr lang="en-US" sz="24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" dirty="0"/>
          </a:p>
          <a:p>
            <a:pPr marL="0" indent="0">
              <a:lnSpc>
                <a:spcPct val="100000"/>
              </a:lnSpc>
            </a:pP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BD2F6-20DD-446E-AF79-3780AD13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" y="497840"/>
            <a:ext cx="1484291" cy="1480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8E1FF-2768-457F-9491-C2652D7A39BD}"/>
              </a:ext>
            </a:extLst>
          </p:cNvPr>
          <p:cNvSpPr txBox="1"/>
          <p:nvPr/>
        </p:nvSpPr>
        <p:spPr>
          <a:xfrm>
            <a:off x="138223" y="6360160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2473757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3200" b="1" dirty="0">
                <a:latin typeface="Bahnschrift" panose="020B0502040204020203" pitchFamily="34" charset="0"/>
              </a:rPr>
              <a:t>SANKSI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RINGAN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093190" y="600268"/>
            <a:ext cx="5696393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lvl="1" indent="-542925">
              <a:spcAft>
                <a:spcPts val="600"/>
              </a:spcAft>
              <a:buFont typeface="+mj-lt"/>
              <a:buAutoNum type="alphaLcPeriod"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peringatan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2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8038" lvl="1" indent="-542925">
              <a:spcAft>
                <a:spcPts val="600"/>
              </a:spcAft>
              <a:buFont typeface="+mj-lt"/>
              <a:buAutoNum type="alphaLcPeriod"/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kali,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dikategorikan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32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3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E1D5B-A143-4B9D-9085-5DF5119D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7" y="600268"/>
            <a:ext cx="1484291" cy="1480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C8C19-8CB1-4B6F-AD67-A43CA9554E2E}"/>
              </a:ext>
            </a:extLst>
          </p:cNvPr>
          <p:cNvSpPr txBox="1"/>
          <p:nvPr/>
        </p:nvSpPr>
        <p:spPr>
          <a:xfrm>
            <a:off x="7697263" y="6350000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538168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SEDANG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017170" y="224546"/>
            <a:ext cx="8240110" cy="604780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98487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bekerjasama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98487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peka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norma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setempat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98487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mengundurkan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membatalkan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tergolong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force </a:t>
            </a:r>
            <a:r>
              <a:rPr lang="en-US" sz="3100" i="1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majeur</a:t>
            </a:r>
            <a:r>
              <a:rPr lang="en-US" sz="31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98487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 dan 2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bersamaan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Visitasi</a:t>
            </a:r>
            <a:r>
              <a:rPr lang="en-US" sz="31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2E3C7-BA38-4CD1-BF55-D99493162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" y="1036320"/>
            <a:ext cx="1484291" cy="1480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FF779-B9BD-4DB4-81E3-08473DEB6763}"/>
              </a:ext>
            </a:extLst>
          </p:cNvPr>
          <p:cNvSpPr txBox="1"/>
          <p:nvPr/>
        </p:nvSpPr>
        <p:spPr>
          <a:xfrm>
            <a:off x="8394700" y="6479565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900510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SEDANG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100201" y="366167"/>
            <a:ext cx="8240111" cy="574003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874395" indent="-514350" algn="just">
              <a:spcAft>
                <a:spcPts val="600"/>
              </a:spcAft>
              <a:buFont typeface="+mj-lt"/>
              <a:buAutoNum type="arabicPeriod" startAt="5"/>
            </a:pP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skor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butir-butir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74395" indent="-514350" algn="just">
              <a:spcAft>
                <a:spcPts val="600"/>
              </a:spcAft>
              <a:buFont typeface="+mj-lt"/>
              <a:buAutoNum type="arabicPeriod" startAt="5"/>
            </a:pP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menepati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janji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visitasi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pemberitahuan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</a:p>
          <a:p>
            <a:pPr marL="874395" indent="-514350" algn="just">
              <a:spcAft>
                <a:spcPts val="600"/>
              </a:spcAft>
              <a:buFont typeface="+mj-lt"/>
              <a:buAutoNum type="arabicPeriod" startAt="5"/>
            </a:pP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Visitasi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mengajar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kecuali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force </a:t>
            </a:r>
            <a:r>
              <a:rPr lang="en-US" sz="2700" i="1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majeur</a:t>
            </a:r>
            <a:r>
              <a:rPr lang="en-US" sz="27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74395" indent="-514350" algn="just">
              <a:spcAft>
                <a:spcPts val="600"/>
              </a:spcAft>
              <a:buFont typeface="+mj-lt"/>
              <a:buAutoNum type="arabicPeriod" startAt="5"/>
            </a:pP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7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7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dipertanggung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jawabkan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9DE4D-7019-4076-A60B-379A95799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7" y="528320"/>
            <a:ext cx="1484291" cy="1480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4325A-810E-4FC8-8613-8DBFD5834D63}"/>
              </a:ext>
            </a:extLst>
          </p:cNvPr>
          <p:cNvSpPr txBox="1"/>
          <p:nvPr/>
        </p:nvSpPr>
        <p:spPr>
          <a:xfrm>
            <a:off x="8489743" y="6461353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1994875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SEDANG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026980" y="388882"/>
            <a:ext cx="8240110" cy="54476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874395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melengkapi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menuliskan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rekomendasi</a:t>
            </a:r>
            <a:r>
              <a:rPr lang="en-US" sz="28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74395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kerahasiaan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diakreditasi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berwenang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74395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dipertanggung</a:t>
            </a:r>
            <a:r>
              <a:rPr lang="en-US" sz="28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jawabkan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2733D-EEB1-4F82-AB60-2B51CDD4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650240"/>
            <a:ext cx="1484291" cy="1480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34A57-6DDB-4B3B-B89E-1E11468F896D}"/>
              </a:ext>
            </a:extLst>
          </p:cNvPr>
          <p:cNvSpPr txBox="1"/>
          <p:nvPr/>
        </p:nvSpPr>
        <p:spPr>
          <a:xfrm>
            <a:off x="8489743" y="6315229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665611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SEDANG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026980" y="656302"/>
            <a:ext cx="8240110" cy="58939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874395" indent="-514350">
              <a:spcAft>
                <a:spcPts val="600"/>
              </a:spcAft>
              <a:buFont typeface="+mj-lt"/>
              <a:buAutoNum type="arabicPeriod" startAt="11"/>
            </a:pP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melengkapi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menuliskan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rekomendasi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74395" indent="-514350">
              <a:spcAft>
                <a:spcPts val="600"/>
              </a:spcAft>
              <a:buFont typeface="+mj-lt"/>
              <a:buAutoNum type="arabicPeriod" startAt="11"/>
            </a:pP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kerahasiaan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diakreditasi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berwenang</a:t>
            </a:r>
            <a:r>
              <a:rPr lang="en-US" sz="30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74395" indent="-514350">
              <a:spcAft>
                <a:spcPts val="600"/>
              </a:spcAft>
              <a:buFont typeface="+mj-lt"/>
              <a:buAutoNum type="arabicPeriod" startAt="11"/>
            </a:pP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mengatasnamakan</a:t>
            </a:r>
            <a:r>
              <a:rPr lang="en-US" sz="300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</a:t>
            </a:r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>
              <a:spcAft>
                <a:spcPts val="600"/>
              </a:spcAft>
            </a:pPr>
            <a:endParaRPr lang="en-US" sz="3000" dirty="0">
              <a:solidFill>
                <a:srgbClr val="00206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A4055-09BB-4016-B428-06E192930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656302"/>
            <a:ext cx="1484291" cy="1480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76044-DF05-44EC-B701-A14258379E19}"/>
              </a:ext>
            </a:extLst>
          </p:cNvPr>
          <p:cNvSpPr txBox="1"/>
          <p:nvPr/>
        </p:nvSpPr>
        <p:spPr>
          <a:xfrm>
            <a:off x="8394700" y="6396334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9465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0E689A-5FAC-4A5B-B94B-1717005C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6640" y="360680"/>
            <a:ext cx="7691120" cy="613664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893763" lvl="4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peringatan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93763" lvl="4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diberi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893763" lvl="4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penundaan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kesempatan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pelatihan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LAMDIK;</a:t>
            </a:r>
          </a:p>
          <a:p>
            <a:pPr marL="893763" lvl="4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kali,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dikategori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93763" lvl="4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sekaligus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diberlakukan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sanksinya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64847-E64E-486E-85D8-8320990896AD}"/>
              </a:ext>
            </a:extLst>
          </p:cNvPr>
          <p:cNvSpPr txBox="1"/>
          <p:nvPr/>
        </p:nvSpPr>
        <p:spPr>
          <a:xfrm>
            <a:off x="91440" y="1997839"/>
            <a:ext cx="3738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</a:pPr>
            <a:r>
              <a:rPr lang="en-US" sz="3600" b="1" spc="-5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Sanksi</a:t>
            </a:r>
            <a:r>
              <a:rPr lang="en-US" sz="3600" b="1" spc="-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US" sz="3600" b="1" spc="-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endParaRPr lang="en-US" sz="3600" b="1" spc="-5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1E8A7-241B-4931-883A-0AF8D265F6A2}"/>
              </a:ext>
            </a:extLst>
          </p:cNvPr>
          <p:cNvSpPr txBox="1"/>
          <p:nvPr/>
        </p:nvSpPr>
        <p:spPr>
          <a:xfrm>
            <a:off x="243631" y="6328043"/>
            <a:ext cx="33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002310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BERAT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145742" y="363915"/>
            <a:ext cx="7690424" cy="59246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fasilitasi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akomodasi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transportasi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uang dan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hadiah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mentransaksikan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diperkirakan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patut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diduga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konflik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2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menggandakan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US" sz="28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LAMDIK;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B78B2-CC58-4232-A56D-D16F9A162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2" y="1023820"/>
            <a:ext cx="1354122" cy="142474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2A8B7-4B46-4BD7-A229-4CC5C93CB3C6}"/>
              </a:ext>
            </a:extLst>
          </p:cNvPr>
          <p:cNvSpPr txBox="1"/>
          <p:nvPr/>
        </p:nvSpPr>
        <p:spPr>
          <a:xfrm>
            <a:off x="8394700" y="6421120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2523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1374447" y="-330748"/>
            <a:ext cx="7406640" cy="295575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4533" b="1" dirty="0">
                <a:solidFill>
                  <a:schemeClr val="lt1"/>
                </a:solidFill>
                <a:latin typeface="Montserrat" panose="00000500000000000000" pitchFamily="2" charset="0"/>
                <a:ea typeface="Amatic SC"/>
                <a:cs typeface="Amatic SC"/>
                <a:sym typeface="Amatic SC"/>
              </a:rPr>
              <a:t>ASESOR</a:t>
            </a:r>
            <a:r>
              <a:rPr lang="en" sz="1200" b="1" dirty="0">
                <a:solidFill>
                  <a:schemeClr val="lt1"/>
                </a:solidFill>
                <a:latin typeface="Montserrat" panose="00000500000000000000" pitchFamily="2" charset="0"/>
                <a:ea typeface="Amatic SC"/>
                <a:cs typeface="Amatic SC"/>
                <a:sym typeface="Amatic SC"/>
              </a:rPr>
              <a:t> </a:t>
            </a:r>
            <a:endParaRPr lang="en" sz="4533" b="1" dirty="0">
              <a:solidFill>
                <a:schemeClr val="lt1"/>
              </a:solidFill>
              <a:latin typeface="Montserrat" panose="00000500000000000000" pitchFamily="2" charset="0"/>
              <a:ea typeface="Amatic SC"/>
              <a:cs typeface="Amatic SC"/>
              <a:sym typeface="Amatic SC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chemeClr val="lt1"/>
                </a:solidFill>
                <a:latin typeface="Montserrat" panose="00000500000000000000" pitchFamily="2" charset="0"/>
                <a:ea typeface="Amatic SC"/>
                <a:cs typeface="Amatic SC"/>
                <a:sym typeface="Amatic SC"/>
              </a:rPr>
              <a:t>Mitra yang saling Asah, Asih, Asuh bagi Prodi</a:t>
            </a:r>
            <a:r>
              <a:rPr lang="en" sz="4533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4533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  <a:buNone/>
            </a:pPr>
            <a:endParaRPr sz="2400" dirty="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912;p18">
            <a:extLst>
              <a:ext uri="{FF2B5EF4-FFF2-40B4-BE49-F238E27FC236}">
                <a16:creationId xmlns:a16="http://schemas.microsoft.com/office/drawing/2014/main" id="{A2F7727D-171F-4C7B-98AF-C72AD01C7E59}"/>
              </a:ext>
            </a:extLst>
          </p:cNvPr>
          <p:cNvSpPr txBox="1">
            <a:spLocks/>
          </p:cNvSpPr>
          <p:nvPr/>
        </p:nvSpPr>
        <p:spPr>
          <a:xfrm>
            <a:off x="1267767" y="1589448"/>
            <a:ext cx="7620000" cy="485831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 MULIA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Mengabdi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Kependidikan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Pengelolaan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Prodi yang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Penjaminan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Prodi.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menjaganya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jaga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Kode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Kode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LAMDIK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D9987A-BFD7-4322-9E92-DFF3BB45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01"/>
            <a:ext cx="1611865" cy="1760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63B687-767F-47A8-86EA-FFDBCF7F1013}"/>
              </a:ext>
            </a:extLst>
          </p:cNvPr>
          <p:cNvSpPr txBox="1"/>
          <p:nvPr/>
        </p:nvSpPr>
        <p:spPr>
          <a:xfrm>
            <a:off x="1971040" y="5724492"/>
            <a:ext cx="718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24 </a:t>
            </a:r>
            <a:r>
              <a:rPr lang="en-US" sz="4400" dirty="0" err="1">
                <a:solidFill>
                  <a:schemeClr val="bg1"/>
                </a:solidFill>
              </a:rPr>
              <a:t>Kewajiban</a:t>
            </a:r>
            <a:r>
              <a:rPr lang="en-US" sz="4400" dirty="0">
                <a:solidFill>
                  <a:schemeClr val="bg1"/>
                </a:solidFill>
              </a:rPr>
              <a:t> dan 33 </a:t>
            </a:r>
            <a:r>
              <a:rPr lang="en-US" sz="4400" dirty="0" err="1">
                <a:solidFill>
                  <a:schemeClr val="bg1"/>
                </a:solidFill>
              </a:rPr>
              <a:t>larangan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880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38223" y="2966484"/>
            <a:ext cx="3264196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PELANGGARAN 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BERAT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3258206" y="597455"/>
            <a:ext cx="7577959" cy="566308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536575" lvl="0" indent="-53657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berkepentingan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menginap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penginapan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lain; 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dipertanggungjawabkan</a:t>
            </a:r>
            <a:r>
              <a:rPr lang="en-US" sz="3200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36575" lvl="0" indent="-536575">
              <a:spcAft>
                <a:spcPts val="600"/>
              </a:spcAft>
              <a:buFont typeface="+mj-lt"/>
              <a:buAutoNum type="arabicPeriod" startAt="5"/>
            </a:pP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memalsukan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pemalsuan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dan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akreditasi</a:t>
            </a:r>
            <a:endParaRPr lang="en-US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FC64B-C5D9-4A8A-B029-70A748E94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0" y="973020"/>
            <a:ext cx="1354122" cy="150602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593B7-A2DF-463B-ACEA-CCAD6CD9B2FB}"/>
              </a:ext>
            </a:extLst>
          </p:cNvPr>
          <p:cNvSpPr txBox="1"/>
          <p:nvPr/>
        </p:nvSpPr>
        <p:spPr>
          <a:xfrm>
            <a:off x="8703103" y="6421120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606544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232816" y="3429000"/>
            <a:ext cx="4023874" cy="90828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400" b="1" dirty="0">
                <a:latin typeface="Bahnschrift" panose="020B0502040204020203" pitchFamily="34" charset="0"/>
              </a:rPr>
              <a:t>SANKSI</a:t>
            </a:r>
            <a:br>
              <a:rPr lang="en-US" sz="4400" b="1" dirty="0">
                <a:latin typeface="Bahnschrift" panose="020B0502040204020203" pitchFamily="34" charset="0"/>
              </a:rPr>
            </a:br>
            <a:r>
              <a:rPr lang="en-US" sz="4400" b="1" dirty="0">
                <a:latin typeface="Bahnschrift" panose="020B0502040204020203" pitchFamily="34" charset="0"/>
              </a:rPr>
              <a:t>PELANGGARAN </a:t>
            </a:r>
            <a:br>
              <a:rPr lang="en-US" sz="4400" b="1" dirty="0">
                <a:latin typeface="Bahnschrift" panose="020B0502040204020203" pitchFamily="34" charset="0"/>
              </a:rPr>
            </a:br>
            <a:r>
              <a:rPr lang="en-US" sz="4400" b="1" dirty="0">
                <a:latin typeface="Bahnschrift" panose="020B0502040204020203" pitchFamily="34" charset="0"/>
              </a:rPr>
              <a:t>BERAT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994-839D-435A-AE15-EDFDC7EA8F72}"/>
              </a:ext>
            </a:extLst>
          </p:cNvPr>
          <p:cNvSpPr txBox="1"/>
          <p:nvPr/>
        </p:nvSpPr>
        <p:spPr>
          <a:xfrm>
            <a:off x="4256690" y="779980"/>
            <a:ext cx="4930052" cy="5663089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714375" lvl="0" indent="-714375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40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diberhentikan</a:t>
            </a:r>
            <a:r>
              <a:rPr lang="en-US" sz="40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40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4000" b="1" dirty="0">
                <a:solidFill>
                  <a:srgbClr val="FFF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LAMDIK;  </a:t>
            </a:r>
          </a:p>
          <a:p>
            <a:pPr marL="714375" lvl="0" indent="-714375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Asesor</a:t>
            </a:r>
            <a:r>
              <a:rPr lang="en-US" sz="4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LAMDIK.</a:t>
            </a:r>
          </a:p>
          <a:p>
            <a:pPr lvl="0"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4E777-0588-41EB-AB58-DCB754543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1" y="779980"/>
            <a:ext cx="1354122" cy="140442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BEF57-5EEB-4D34-96D5-5AB25A7816AC}"/>
              </a:ext>
            </a:extLst>
          </p:cNvPr>
          <p:cNvSpPr txBox="1"/>
          <p:nvPr/>
        </p:nvSpPr>
        <p:spPr>
          <a:xfrm>
            <a:off x="8550703" y="6350000"/>
            <a:ext cx="3797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Pasal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15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Perlamdik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23 Th.2022</a:t>
            </a:r>
          </a:p>
        </p:txBody>
      </p:sp>
    </p:spTree>
    <p:extLst>
      <p:ext uri="{BB962C8B-B14F-4D97-AF65-F5344CB8AC3E}">
        <p14:creationId xmlns:p14="http://schemas.microsoft.com/office/powerpoint/2010/main" val="352771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8AC9F-17A3-46DB-8BDC-3CC796693A53}"/>
              </a:ext>
            </a:extLst>
          </p:cNvPr>
          <p:cNvSpPr txBox="1"/>
          <p:nvPr/>
        </p:nvSpPr>
        <p:spPr>
          <a:xfrm>
            <a:off x="2621740" y="810955"/>
            <a:ext cx="634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MIGRASI AKREDITASI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DARI BAN PT KE LAM 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87545-1E60-4C7E-8534-DF8A05574945}"/>
              </a:ext>
            </a:extLst>
          </p:cNvPr>
          <p:cNvSpPr txBox="1"/>
          <p:nvPr/>
        </p:nvSpPr>
        <p:spPr>
          <a:xfrm>
            <a:off x="4351909" y="3058731"/>
            <a:ext cx="34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Oleh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endParaRPr lang="en-US" sz="2000" b="1" dirty="0"/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LAMDIK</a:t>
            </a:r>
          </a:p>
          <a:p>
            <a:r>
              <a:rPr lang="en-US" b="1" i="1" dirty="0"/>
              <a:t>muchlassamani.blogspot.com</a:t>
            </a:r>
            <a:endParaRPr lang="en-ID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8E65C-A8B5-4789-87B5-799B0736F564}"/>
              </a:ext>
            </a:extLst>
          </p:cNvPr>
          <p:cNvSpPr txBox="1"/>
          <p:nvPr/>
        </p:nvSpPr>
        <p:spPr>
          <a:xfrm>
            <a:off x="2146852" y="4882715"/>
            <a:ext cx="740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Pemicu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di Universitas </a:t>
            </a:r>
            <a:r>
              <a:rPr lang="en-US" sz="2000" b="1" dirty="0" err="1"/>
              <a:t>Sebelas</a:t>
            </a:r>
            <a:r>
              <a:rPr lang="en-US" sz="2000" b="1" dirty="0"/>
              <a:t> </a:t>
            </a:r>
            <a:r>
              <a:rPr lang="en-US" sz="2000" b="1" dirty="0" err="1"/>
              <a:t>Maret</a:t>
            </a:r>
            <a:r>
              <a:rPr lang="en-US" sz="2000" b="1" dirty="0"/>
              <a:t> Surakarta, </a:t>
            </a:r>
            <a:r>
              <a:rPr lang="en-US" sz="2000" b="1" dirty="0" err="1"/>
              <a:t>Tanggal</a:t>
            </a:r>
            <a:r>
              <a:rPr lang="en-US" sz="2000" b="1" dirty="0"/>
              <a:t> 28 September 2021</a:t>
            </a:r>
            <a:endParaRPr lang="en-I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A17B9-47BC-4B30-94B6-EF2928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DD53B-55A4-4720-A850-86C5716AB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44"/>
            <a:ext cx="12192000" cy="6329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EBFDD-DC2D-4472-A759-2221083899B0}"/>
              </a:ext>
            </a:extLst>
          </p:cNvPr>
          <p:cNvSpPr txBox="1"/>
          <p:nvPr/>
        </p:nvSpPr>
        <p:spPr>
          <a:xfrm>
            <a:off x="3017780" y="990270"/>
            <a:ext cx="897827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31 </a:t>
            </a:r>
            <a:r>
              <a:rPr lang="en-US" sz="1600" b="1" dirty="0" err="1"/>
              <a:t>Maret</a:t>
            </a:r>
            <a:r>
              <a:rPr lang="en-US" sz="1600" b="1" dirty="0"/>
              <a:t> 2022 ( </a:t>
            </a:r>
            <a:r>
              <a:rPr lang="en-US" sz="1600" b="1" dirty="0" err="1"/>
              <a:t>habis</a:t>
            </a:r>
            <a:r>
              <a:rPr lang="en-US" sz="1600" b="1" dirty="0"/>
              <a:t> 31 maret-31 </a:t>
            </a:r>
            <a:r>
              <a:rPr lang="en-US" sz="1600" b="1" dirty="0" err="1"/>
              <a:t>Agustus</a:t>
            </a:r>
            <a:r>
              <a:rPr lang="en-US" sz="1600" b="1" dirty="0"/>
              <a:t> 2022)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6 </a:t>
            </a:r>
            <a:r>
              <a:rPr lang="en-US" sz="1600" b="1" dirty="0" err="1"/>
              <a:t>Bulan</a:t>
            </a:r>
            <a:r>
              <a:rPr lang="en-US" sz="1600" b="1" dirty="0"/>
              <a:t> </a:t>
            </a:r>
            <a:r>
              <a:rPr lang="en-US" sz="1600" b="1" dirty="0" err="1"/>
              <a:t>sebelum</a:t>
            </a:r>
            <a:r>
              <a:rPr lang="en-US" sz="1600" b="1" dirty="0"/>
              <a:t> </a:t>
            </a:r>
            <a:r>
              <a:rPr lang="en-US" sz="1600" b="1" dirty="0" err="1"/>
              <a:t>habis</a:t>
            </a:r>
            <a:r>
              <a:rPr lang="en-US" sz="1600" b="1" dirty="0"/>
              <a:t> masa </a:t>
            </a:r>
            <a:r>
              <a:rPr lang="en-US" sz="1600" b="1" dirty="0" err="1"/>
              <a:t>akreditasi</a:t>
            </a:r>
            <a:endParaRPr lang="en-US" sz="1600" b="1" dirty="0"/>
          </a:p>
          <a:p>
            <a:r>
              <a:rPr lang="en-US" sz="1600" b="1" dirty="0"/>
              <a:t>      (</a:t>
            </a:r>
            <a:r>
              <a:rPr lang="en-US" sz="1600" b="1" dirty="0" err="1"/>
              <a:t>habis</a:t>
            </a:r>
            <a:r>
              <a:rPr lang="en-US" sz="1600" b="1" dirty="0"/>
              <a:t> 1 September 2022 dan </a:t>
            </a:r>
            <a:r>
              <a:rPr lang="en-US" sz="1600" b="1" dirty="0" err="1"/>
              <a:t>seterusnya</a:t>
            </a:r>
            <a:r>
              <a:rPr lang="en-US" sz="1600" b="1" dirty="0"/>
              <a:t>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51D393-971F-405D-A4BB-47B7169601B8}"/>
              </a:ext>
            </a:extLst>
          </p:cNvPr>
          <p:cNvSpPr/>
          <p:nvPr/>
        </p:nvSpPr>
        <p:spPr>
          <a:xfrm rot="19476803">
            <a:off x="2746123" y="1926688"/>
            <a:ext cx="543315" cy="2041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B201C-D10B-4729-8FDC-02A193E999D8}"/>
              </a:ext>
            </a:extLst>
          </p:cNvPr>
          <p:cNvSpPr txBox="1"/>
          <p:nvPr/>
        </p:nvSpPr>
        <p:spPr>
          <a:xfrm>
            <a:off x="3017780" y="3751228"/>
            <a:ext cx="512473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31 maret-31 Des. 2022 : selambat2nya 31 </a:t>
            </a:r>
            <a:r>
              <a:rPr lang="en-US" sz="1600" b="1" dirty="0" err="1"/>
              <a:t>Agustus</a:t>
            </a:r>
            <a:r>
              <a:rPr lang="en-US" sz="1600" b="1" dirty="0"/>
              <a:t>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1 </a:t>
            </a:r>
            <a:r>
              <a:rPr lang="en-US" sz="1600" b="1" dirty="0" err="1"/>
              <a:t>Januari</a:t>
            </a:r>
            <a:r>
              <a:rPr lang="en-US" sz="1600" b="1" dirty="0"/>
              <a:t> -31 </a:t>
            </a:r>
            <a:r>
              <a:rPr lang="en-US" sz="1600" b="1" dirty="0" err="1"/>
              <a:t>Maret</a:t>
            </a:r>
            <a:r>
              <a:rPr lang="en-US" sz="1600" b="1" dirty="0"/>
              <a:t> 2023: selambat2nya 30 Sep2022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372B0ED-40EF-4F18-A99D-9866BACC6570}"/>
              </a:ext>
            </a:extLst>
          </p:cNvPr>
          <p:cNvSpPr/>
          <p:nvPr/>
        </p:nvSpPr>
        <p:spPr>
          <a:xfrm rot="5400000">
            <a:off x="5005511" y="3166274"/>
            <a:ext cx="918241" cy="239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6E95F-39F6-46D8-BA98-C3B27A2550C2}"/>
              </a:ext>
            </a:extLst>
          </p:cNvPr>
          <p:cNvSpPr txBox="1"/>
          <p:nvPr/>
        </p:nvSpPr>
        <p:spPr>
          <a:xfrm>
            <a:off x="7803641" y="1103900"/>
            <a:ext cx="3878437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RO </a:t>
            </a:r>
            <a:r>
              <a:rPr lang="en-US" sz="1400" b="1" dirty="0" err="1">
                <a:solidFill>
                  <a:srgbClr val="FF0000"/>
                </a:solidFill>
              </a:rPr>
              <a:t>dengan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mengisi</a:t>
            </a:r>
            <a:r>
              <a:rPr lang="en-US" sz="1400" b="1" dirty="0">
                <a:solidFill>
                  <a:srgbClr val="FF0000"/>
                </a:solidFill>
              </a:rPr>
              <a:t> formular/ </a:t>
            </a:r>
            <a:r>
              <a:rPr lang="en-US" sz="1400" b="1" dirty="0" err="1">
                <a:solidFill>
                  <a:srgbClr val="FF0000"/>
                </a:solidFill>
              </a:rPr>
              <a:t>registrasi</a:t>
            </a:r>
            <a:r>
              <a:rPr lang="en-US" sz="1400" b="1" dirty="0">
                <a:solidFill>
                  <a:srgbClr val="FF0000"/>
                </a:solidFill>
              </a:rPr>
              <a:t> online </a:t>
            </a:r>
            <a:r>
              <a:rPr lang="en-US" sz="1400" b="1" dirty="0" err="1">
                <a:solidFill>
                  <a:srgbClr val="FF0000"/>
                </a:solidFill>
              </a:rPr>
              <a:t>melalui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laman</a:t>
            </a:r>
            <a:r>
              <a:rPr lang="en-US" sz="1400" b="1" dirty="0">
                <a:solidFill>
                  <a:srgbClr val="FF0000"/>
                </a:solidFill>
              </a:rPr>
              <a:t> https://sima.lamdik.or.id</a:t>
            </a:r>
            <a:endParaRPr lang="en-US" sz="1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9D6718-2368-4EE7-B62D-3517054DD7B7}"/>
              </a:ext>
            </a:extLst>
          </p:cNvPr>
          <p:cNvSpPr/>
          <p:nvPr/>
        </p:nvSpPr>
        <p:spPr>
          <a:xfrm>
            <a:off x="7688191" y="915677"/>
            <a:ext cx="115450" cy="788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CB663-6E54-4369-A489-71FED5075DA8}"/>
              </a:ext>
            </a:extLst>
          </p:cNvPr>
          <p:cNvSpPr txBox="1"/>
          <p:nvPr/>
        </p:nvSpPr>
        <p:spPr>
          <a:xfrm>
            <a:off x="8292832" y="3288328"/>
            <a:ext cx="844938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Asesor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E623F4-C875-41B0-B43D-FB5B2BE04CF9}"/>
              </a:ext>
            </a:extLst>
          </p:cNvPr>
          <p:cNvSpPr/>
          <p:nvPr/>
        </p:nvSpPr>
        <p:spPr>
          <a:xfrm rot="19099971">
            <a:off x="8709019" y="2970039"/>
            <a:ext cx="788117" cy="1834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C354C5D-7F4A-4292-8AAF-389CC9DB0D70}"/>
              </a:ext>
            </a:extLst>
          </p:cNvPr>
          <p:cNvSpPr/>
          <p:nvPr/>
        </p:nvSpPr>
        <p:spPr>
          <a:xfrm rot="2551012">
            <a:off x="8654724" y="3842811"/>
            <a:ext cx="831538" cy="1867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731520" y="216438"/>
            <a:ext cx="7669153" cy="125857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RELAKSASI/ MASA TRANSISI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566867"/>
            <a:ext cx="1662000" cy="1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9600" b="1" dirty="0">
              <a:solidFill>
                <a:schemeClr val="accent6">
                  <a:lumMod val="40000"/>
                  <a:lumOff val="6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DC72A-6BA8-4A33-9C4F-D6F74471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0" y="2680910"/>
            <a:ext cx="1431730" cy="129159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86D0E-D8D8-4DF7-8F05-C8ED7B84B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2" t="29822" r="35956" b="24118"/>
          <a:stretch/>
        </p:blipFill>
        <p:spPr>
          <a:xfrm>
            <a:off x="528320" y="1475008"/>
            <a:ext cx="11277600" cy="5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8AC9F-17A3-46DB-8BDC-3CC796693A53}"/>
              </a:ext>
            </a:extLst>
          </p:cNvPr>
          <p:cNvSpPr txBox="1"/>
          <p:nvPr/>
        </p:nvSpPr>
        <p:spPr>
          <a:xfrm>
            <a:off x="2621740" y="810955"/>
            <a:ext cx="634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MIGRASI AKREDITASI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DARI BAN PT KE LAM 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87545-1E60-4C7E-8534-DF8A05574945}"/>
              </a:ext>
            </a:extLst>
          </p:cNvPr>
          <p:cNvSpPr txBox="1"/>
          <p:nvPr/>
        </p:nvSpPr>
        <p:spPr>
          <a:xfrm>
            <a:off x="4351909" y="3058731"/>
            <a:ext cx="34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Oleh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endParaRPr lang="en-US" sz="2000" b="1" dirty="0"/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LAMDIK</a:t>
            </a:r>
          </a:p>
          <a:p>
            <a:r>
              <a:rPr lang="en-US" b="1" i="1" dirty="0"/>
              <a:t>muchlassamani.blogspot.com</a:t>
            </a:r>
            <a:endParaRPr lang="en-ID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8E65C-A8B5-4789-87B5-799B0736F564}"/>
              </a:ext>
            </a:extLst>
          </p:cNvPr>
          <p:cNvSpPr txBox="1"/>
          <p:nvPr/>
        </p:nvSpPr>
        <p:spPr>
          <a:xfrm>
            <a:off x="2146852" y="4882715"/>
            <a:ext cx="740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Pemicu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di Universitas </a:t>
            </a:r>
            <a:r>
              <a:rPr lang="en-US" sz="2000" b="1" dirty="0" err="1"/>
              <a:t>Sebelas</a:t>
            </a:r>
            <a:r>
              <a:rPr lang="en-US" sz="2000" b="1" dirty="0"/>
              <a:t> </a:t>
            </a:r>
            <a:r>
              <a:rPr lang="en-US" sz="2000" b="1" dirty="0" err="1"/>
              <a:t>Maret</a:t>
            </a:r>
            <a:r>
              <a:rPr lang="en-US" sz="2000" b="1" dirty="0"/>
              <a:t> Surakarta, </a:t>
            </a:r>
            <a:r>
              <a:rPr lang="en-US" sz="2000" b="1" dirty="0" err="1"/>
              <a:t>Tanggal</a:t>
            </a:r>
            <a:r>
              <a:rPr lang="en-US" sz="2000" b="1" dirty="0"/>
              <a:t> 28 September 2021</a:t>
            </a:r>
            <a:endParaRPr lang="en-I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A17B9-47BC-4B30-94B6-EF2928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551872-4FE9-4CE4-BEA6-9430C3A86906}"/>
              </a:ext>
            </a:extLst>
          </p:cNvPr>
          <p:cNvSpPr txBox="1"/>
          <p:nvPr/>
        </p:nvSpPr>
        <p:spPr>
          <a:xfrm>
            <a:off x="997939" y="158976"/>
            <a:ext cx="10196122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2800" b="1">
                <a:solidFill>
                  <a:srgbClr val="1C502D"/>
                </a:solidFill>
              </a:defRPr>
            </a:lvl1pPr>
          </a:lstStyle>
          <a:p>
            <a:pPr algn="ctr"/>
            <a:r>
              <a:rPr lang="en-ID" sz="2000" dirty="0">
                <a:latin typeface="Arial Black" panose="020B0A04020102020204" pitchFamily="34" charset="0"/>
                <a:cs typeface="Aharoni" panose="02010803020104030203" pitchFamily="2" charset="-79"/>
              </a:rPr>
              <a:t>PERLAMDIK NO. 24 TAHUN 2022 </a:t>
            </a:r>
          </a:p>
          <a:p>
            <a:pPr algn="ctr"/>
            <a:r>
              <a:rPr lang="en-ID" sz="2000" dirty="0">
                <a:latin typeface="Arial Black" panose="020B0A04020102020204" pitchFamily="34" charset="0"/>
                <a:cs typeface="Aharoni" panose="02010803020104030203" pitchFamily="2" charset="-79"/>
              </a:rPr>
              <a:t>TENTANG </a:t>
            </a: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PERUBAHAN ATAS PERLAMDIK NOMOR 22</a:t>
            </a:r>
            <a:r>
              <a:rPr lang="id-ID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TAHUN </a:t>
            </a:r>
            <a:r>
              <a:rPr lang="id-ID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2022 </a:t>
            </a: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TENTANG </a:t>
            </a:r>
            <a:r>
              <a:rPr lang="id-ID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MEKANISME AKREDITASI PROGRAM STUDI KEPENDIDIKAN LEMBAGA AKREDITASI MANDIRI KEPENDIDIKAN</a:t>
            </a:r>
            <a:endParaRPr lang="en-US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AB2A5-D971-4718-AA90-1F88DAB8D40A}"/>
              </a:ext>
            </a:extLst>
          </p:cNvPr>
          <p:cNvSpPr txBox="1"/>
          <p:nvPr/>
        </p:nvSpPr>
        <p:spPr>
          <a:xfrm>
            <a:off x="1926772" y="2451305"/>
            <a:ext cx="9078562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ts val="1100"/>
              <a:buFont typeface="Bookman Old Style" panose="02050604050505020204" pitchFamily="18" charset="0"/>
              <a:buAutoNum type="arabicParenBoth"/>
            </a:pPr>
            <a:r>
              <a:rPr lang="id-ID" sz="23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LAMDIK mulai menerima usulan APSK tanggal 31 Maret 2022.</a:t>
            </a:r>
            <a:endParaRPr lang="en-US" sz="2300" b="1" spc="-5" dirty="0">
              <a:effectLst/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 typeface="Bookman Old Style" panose="02050604050505020204" pitchFamily="18" charset="0"/>
              <a:buAutoNum type="arabicParenBoth"/>
            </a:pPr>
            <a:r>
              <a:rPr lang="id-ID" sz="23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Studi yang peringkat Akreditasinya akan berakhir dan/atau akan berakhir masa wajib Akreditasi setelah memperoleh izin pembukaan Program Studi sejak tanggal  1 Juli 2022 APSK diajukan ke LAMDIK.</a:t>
            </a:r>
            <a:endParaRPr lang="en-US" sz="2300" b="1" spc="-5" dirty="0">
              <a:solidFill>
                <a:srgbClr val="FF0000"/>
              </a:solidFill>
              <a:effectLst/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 typeface="Bookman Old Style" panose="02050604050505020204" pitchFamily="18" charset="0"/>
              <a:buAutoNum type="arabicParenBoth"/>
            </a:pPr>
            <a:r>
              <a:rPr lang="id-ID" sz="23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Studi yang peringkat Akreditasinya akan berakhir dan/atau akan berakhir masa wajib Akreditasi setelah memperoleh izin pembukaan Program Studi </a:t>
            </a:r>
            <a:r>
              <a:rPr lang="en-US" sz="23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sz="23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3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Maret  s.d 30 Juni 2022 dapat mengajukan APSK ke LAMDIK.</a:t>
            </a:r>
            <a:endParaRPr lang="en-US" sz="2300" b="1" spc="-5" dirty="0">
              <a:effectLst/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7AE40-FCCA-48BE-9377-C6CBBD3120E6}"/>
              </a:ext>
            </a:extLst>
          </p:cNvPr>
          <p:cNvSpPr txBox="1"/>
          <p:nvPr/>
        </p:nvSpPr>
        <p:spPr>
          <a:xfrm>
            <a:off x="2746750" y="1559900"/>
            <a:ext cx="620485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d-ID" sz="2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KETENTUAN PERALIHAN</a:t>
            </a:r>
            <a:endParaRPr lang="en-US" sz="23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id-ID" sz="2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Pasal 19</a:t>
            </a:r>
            <a:endParaRPr lang="en-US" sz="23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79F3D-65EF-4D29-8307-3953AFC578AB}"/>
              </a:ext>
            </a:extLst>
          </p:cNvPr>
          <p:cNvSpPr txBox="1"/>
          <p:nvPr/>
        </p:nvSpPr>
        <p:spPr>
          <a:xfrm>
            <a:off x="620041" y="1946072"/>
            <a:ext cx="431882" cy="42473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RELAKSASI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690384-D954-4FA2-87D8-D7110715E412}"/>
              </a:ext>
            </a:extLst>
          </p:cNvPr>
          <p:cNvSpPr/>
          <p:nvPr/>
        </p:nvSpPr>
        <p:spPr>
          <a:xfrm>
            <a:off x="1074139" y="1935769"/>
            <a:ext cx="431881" cy="424731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8AC9F-17A3-46DB-8BDC-3CC796693A53}"/>
              </a:ext>
            </a:extLst>
          </p:cNvPr>
          <p:cNvSpPr txBox="1"/>
          <p:nvPr/>
        </p:nvSpPr>
        <p:spPr>
          <a:xfrm>
            <a:off x="2621740" y="810955"/>
            <a:ext cx="634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MIGRASI AKREDITASI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DARI BAN PT KE LAM 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87545-1E60-4C7E-8534-DF8A05574945}"/>
              </a:ext>
            </a:extLst>
          </p:cNvPr>
          <p:cNvSpPr txBox="1"/>
          <p:nvPr/>
        </p:nvSpPr>
        <p:spPr>
          <a:xfrm>
            <a:off x="4351909" y="3058731"/>
            <a:ext cx="34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Oleh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endParaRPr lang="en-US" sz="2000" b="1" dirty="0"/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LAMDIK</a:t>
            </a:r>
          </a:p>
          <a:p>
            <a:r>
              <a:rPr lang="en-US" b="1" i="1" dirty="0"/>
              <a:t>muchlassamani.blogspot.com</a:t>
            </a:r>
            <a:endParaRPr lang="en-ID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8E65C-A8B5-4789-87B5-799B0736F564}"/>
              </a:ext>
            </a:extLst>
          </p:cNvPr>
          <p:cNvSpPr txBox="1"/>
          <p:nvPr/>
        </p:nvSpPr>
        <p:spPr>
          <a:xfrm>
            <a:off x="2146852" y="4882715"/>
            <a:ext cx="740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Pemicu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di Universitas </a:t>
            </a:r>
            <a:r>
              <a:rPr lang="en-US" sz="2000" b="1" dirty="0" err="1"/>
              <a:t>Sebelas</a:t>
            </a:r>
            <a:r>
              <a:rPr lang="en-US" sz="2000" b="1" dirty="0"/>
              <a:t> </a:t>
            </a:r>
            <a:r>
              <a:rPr lang="en-US" sz="2000" b="1" dirty="0" err="1"/>
              <a:t>Maret</a:t>
            </a:r>
            <a:r>
              <a:rPr lang="en-US" sz="2000" b="1" dirty="0"/>
              <a:t> Surakarta, </a:t>
            </a:r>
            <a:r>
              <a:rPr lang="en-US" sz="2000" b="1" dirty="0" err="1"/>
              <a:t>Tanggal</a:t>
            </a:r>
            <a:r>
              <a:rPr lang="en-US" sz="2000" b="1" dirty="0"/>
              <a:t> 28 September 2021</a:t>
            </a:r>
            <a:endParaRPr lang="en-I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A17B9-47BC-4B30-94B6-EF2928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DE279-7DED-48DC-90B8-04B92432BB3A}"/>
              </a:ext>
            </a:extLst>
          </p:cNvPr>
          <p:cNvSpPr txBox="1"/>
          <p:nvPr/>
        </p:nvSpPr>
        <p:spPr>
          <a:xfrm>
            <a:off x="990600" y="570847"/>
            <a:ext cx="10629900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46088" lvl="0" indent="-446088" algn="just">
              <a:spcAft>
                <a:spcPts val="600"/>
              </a:spcAft>
              <a:buSzPts val="1100"/>
              <a:tabLst>
                <a:tab pos="630555" algn="l"/>
              </a:tabLst>
            </a:pPr>
            <a:r>
              <a:rPr lang="en-US" sz="22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(4) </a:t>
            </a:r>
            <a:r>
              <a:rPr lang="id-ID" sz="22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Pengajuan APSK ke LAMDIK bagi Program Studi yang peringkat Akreditasinya akan berakhir dan/atau akan berakhir masa wajib Akreditasinya setelah memperoleh izin pembukaan Program Studi  tanggal 31 Maret  2022 s.d 31 Maret 2023, dilakukan  dengan ketentuan:</a:t>
            </a:r>
            <a:endParaRPr lang="en-US" sz="2200" b="1" spc="-5" dirty="0">
              <a:solidFill>
                <a:srgbClr val="FF0000"/>
              </a:solidFill>
              <a:effectLst/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  <a:tabLst>
                <a:tab pos="630555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erakhir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tanggal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Maret s.d 31 Agus</a:t>
            </a:r>
            <a:r>
              <a:rPr lang="en-US" sz="2200" b="1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RO selambat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lambatnya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Maret 2022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berakhir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Akreditasinya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unggah dokumen Akreditasi atau LED selambat-lambatnya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Agus</a:t>
            </a:r>
            <a:r>
              <a:rPr lang="en-US" sz="2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  <a:r>
              <a:rPr lang="en-US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  <a:tabLst>
                <a:tab pos="630555" algn="l"/>
              </a:tabLst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erakhir</a:t>
            </a:r>
            <a:r>
              <a: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tanggal 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Sep</a:t>
            </a:r>
            <a:r>
              <a:rPr lang="en-US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s.d 31 Des</a:t>
            </a:r>
            <a:r>
              <a:rPr lang="en-US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d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 selambat-lambatnya</a:t>
            </a:r>
            <a:r>
              <a: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id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bulan </a:t>
            </a:r>
            <a:r>
              <a:rPr lang="en-US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berakhir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masa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Akreditasinya</a:t>
            </a:r>
            <a:r>
              <a:rPr lang="id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unggah dokumen Akreditasi atau LED selambat-lambatnya 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Agu</a:t>
            </a:r>
            <a:r>
              <a:rPr lang="en-US" sz="2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</a:t>
            </a:r>
            <a:r>
              <a:rPr lang="id-ID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en-US" sz="2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eriod"/>
              <a:tabLst>
                <a:tab pos="630555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erakhir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tanggal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Jan</a:t>
            </a:r>
            <a:r>
              <a:rPr lang="en-US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s.d 31 Maret 2023</a:t>
            </a:r>
            <a:r>
              <a:rPr lang="en-US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d-ID" sz="2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 selambat-lambatnya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bulan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berakhir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Akreditasinya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unggah dokumen Akreditasi atau LED selambat-lambatnya l 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Sept</a:t>
            </a:r>
            <a:r>
              <a:rPr lang="en-US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id-ID" sz="2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  <a:r>
              <a:rPr lang="id-ID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7C3C2-B1DC-4DF0-AE50-6CCC85CC806D}"/>
              </a:ext>
            </a:extLst>
          </p:cNvPr>
          <p:cNvSpPr txBox="1"/>
          <p:nvPr/>
        </p:nvSpPr>
        <p:spPr>
          <a:xfrm>
            <a:off x="228486" y="1032729"/>
            <a:ext cx="431882" cy="5078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RELAKSASI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26A727-D6CB-4A04-88C1-6C914AA5CF40}"/>
              </a:ext>
            </a:extLst>
          </p:cNvPr>
          <p:cNvSpPr/>
          <p:nvPr/>
        </p:nvSpPr>
        <p:spPr>
          <a:xfrm>
            <a:off x="683461" y="1299741"/>
            <a:ext cx="431881" cy="424731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3CB00-5817-4197-B5F3-B5F391F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8AC9F-17A3-46DB-8BDC-3CC796693A53}"/>
              </a:ext>
            </a:extLst>
          </p:cNvPr>
          <p:cNvSpPr txBox="1"/>
          <p:nvPr/>
        </p:nvSpPr>
        <p:spPr>
          <a:xfrm>
            <a:off x="2621740" y="810955"/>
            <a:ext cx="634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MIGRASI AKREDITASI</a:t>
            </a:r>
          </a:p>
          <a:p>
            <a:pPr algn="ctr"/>
            <a:r>
              <a:rPr lang="en-US" sz="4000" b="1" dirty="0">
                <a:cs typeface="Times New Roman" panose="02020603050405020304" pitchFamily="18" charset="0"/>
              </a:rPr>
              <a:t>DARI BAN PT KE LAM 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87545-1E60-4C7E-8534-DF8A05574945}"/>
              </a:ext>
            </a:extLst>
          </p:cNvPr>
          <p:cNvSpPr txBox="1"/>
          <p:nvPr/>
        </p:nvSpPr>
        <p:spPr>
          <a:xfrm>
            <a:off x="4351909" y="3058731"/>
            <a:ext cx="34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Oleh </a:t>
            </a:r>
            <a:r>
              <a:rPr lang="en-US" sz="2000" b="1" dirty="0" err="1"/>
              <a:t>Muchlas</a:t>
            </a:r>
            <a:r>
              <a:rPr lang="en-US" sz="2000" b="1" dirty="0"/>
              <a:t> </a:t>
            </a:r>
            <a:r>
              <a:rPr lang="en-US" sz="2000" b="1" dirty="0" err="1"/>
              <a:t>Samani</a:t>
            </a:r>
            <a:endParaRPr lang="en-US" sz="2000" b="1" dirty="0"/>
          </a:p>
          <a:p>
            <a:r>
              <a:rPr lang="en-US" sz="2000" b="1" dirty="0" err="1"/>
              <a:t>Ketua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 LAMDIK</a:t>
            </a:r>
          </a:p>
          <a:p>
            <a:r>
              <a:rPr lang="en-US" b="1" i="1" dirty="0"/>
              <a:t>muchlassamani.blogspot.com</a:t>
            </a:r>
            <a:endParaRPr lang="en-ID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8E65C-A8B5-4789-87B5-799B0736F564}"/>
              </a:ext>
            </a:extLst>
          </p:cNvPr>
          <p:cNvSpPr txBox="1"/>
          <p:nvPr/>
        </p:nvSpPr>
        <p:spPr>
          <a:xfrm>
            <a:off x="2146852" y="4882715"/>
            <a:ext cx="740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Pemicu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di Universitas </a:t>
            </a:r>
            <a:r>
              <a:rPr lang="en-US" sz="2000" b="1" dirty="0" err="1"/>
              <a:t>Sebelas</a:t>
            </a:r>
            <a:r>
              <a:rPr lang="en-US" sz="2000" b="1" dirty="0"/>
              <a:t> </a:t>
            </a:r>
            <a:r>
              <a:rPr lang="en-US" sz="2000" b="1" dirty="0" err="1"/>
              <a:t>Maret</a:t>
            </a:r>
            <a:r>
              <a:rPr lang="en-US" sz="2000" b="1" dirty="0"/>
              <a:t> Surakarta, </a:t>
            </a:r>
            <a:r>
              <a:rPr lang="en-US" sz="2000" b="1" dirty="0" err="1"/>
              <a:t>Tanggal</a:t>
            </a:r>
            <a:r>
              <a:rPr lang="en-US" sz="2000" b="1" dirty="0"/>
              <a:t> 28 September 2021</a:t>
            </a:r>
            <a:endParaRPr lang="en-I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A17B9-47BC-4B30-94B6-EF2928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DE279-7DED-48DC-90B8-04B92432BB3A}"/>
              </a:ext>
            </a:extLst>
          </p:cNvPr>
          <p:cNvSpPr txBox="1"/>
          <p:nvPr/>
        </p:nvSpPr>
        <p:spPr>
          <a:xfrm>
            <a:off x="1138435" y="691733"/>
            <a:ext cx="10629900" cy="5355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31825" lvl="1" indent="-544513" algn="just">
              <a:spcAft>
                <a:spcPts val="600"/>
              </a:spcAft>
              <a:tabLst>
                <a:tab pos="631825" algn="l"/>
              </a:tabLst>
            </a:pPr>
            <a:r>
              <a:rPr lang="en-US" sz="22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(5)	</a:t>
            </a:r>
            <a:r>
              <a:rPr lang="id-ID" sz="22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Program Studi </a:t>
            </a:r>
            <a:r>
              <a:rPr lang="en-US" sz="2200" b="1" spc="-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baru</a:t>
            </a:r>
            <a:r>
              <a:rPr lang="en-US" sz="22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yang telah berakhir masa wajib Akreditasi</a:t>
            </a:r>
            <a:r>
              <a:rPr lang="en-US" sz="2200" spc="-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ya</a:t>
            </a: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dan 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telah </a:t>
            </a:r>
            <a:r>
              <a:rPr lang="en-US" sz="2200" b="1" spc="-5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mengajukan</a:t>
            </a:r>
            <a:r>
              <a:rPr lang="en-US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APSK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tetapi 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belum memperoleh keputusan peringkat Akreditasi, mendapatkan peringkat Akreditasi Baik </a:t>
            </a: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yang 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berlaku sampai dengan 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diterbitkannya keputusan peringkat Akreditasi</a:t>
            </a:r>
            <a:r>
              <a:rPr lang="id-ID" sz="2200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kecuali</a:t>
            </a:r>
            <a:r>
              <a:rPr lang="id-ID" sz="2200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apabila sampai batas akhir mengajukan unggah dokumen Akreditasi atau LED </a:t>
            </a:r>
            <a:r>
              <a:rPr lang="id-ID" sz="2200" b="1" spc="-5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belum melakukan unggah dokumen Akreditasi 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atau LED</a:t>
            </a: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,</a:t>
            </a:r>
            <a:r>
              <a:rPr lang="id-ID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maka peringkat akreditasi yang diberikan dinyatakan tidak berlaku.</a:t>
            </a:r>
            <a:endParaRPr lang="en-US" sz="2200" spc="-5" dirty="0">
              <a:solidFill>
                <a:srgbClr val="FF0000"/>
              </a:solidFill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631825" lvl="1" indent="-544513" algn="just">
              <a:spcAft>
                <a:spcPts val="600"/>
              </a:spcAft>
              <a:tabLst>
                <a:tab pos="630555" algn="l"/>
              </a:tabLst>
            </a:pPr>
            <a:r>
              <a:rPr lang="en-US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(6) </a:t>
            </a:r>
            <a:r>
              <a:rPr lang="id-ID" sz="22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Program Studi 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yang  </a:t>
            </a:r>
            <a:r>
              <a:rPr lang="id-ID" sz="22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mengajukan Akreditasi Ulang 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</a:t>
            </a:r>
            <a:r>
              <a:rPr lang="id-ID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telah</a:t>
            </a:r>
            <a:r>
              <a:rPr lang="id-ID" sz="2200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mengajukan </a:t>
            </a:r>
            <a:r>
              <a:rPr lang="en-US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APSK</a:t>
            </a:r>
            <a:r>
              <a:rPr lang="id-ID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tetapi belum memperoleh keputusan peringkat Akreditasi, mendapatkan peringkat Akreditasi  yang sama 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dengan peringkat Akreditasi sebelumnya dan berlaku sampai dengan </a:t>
            </a:r>
            <a:r>
              <a:rPr lang="id-ID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diterbitkannya keputusan peringkat Akreditasi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,</a:t>
            </a:r>
            <a:r>
              <a:rPr lang="en-US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kecuali apabila sampai batas akhir mengajukan unggah dokumen Akreditasi atau LED </a:t>
            </a:r>
            <a:r>
              <a:rPr lang="id-ID" sz="2200" b="1" spc="-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belum melakukan unggah dokumen Akreditasi </a:t>
            </a:r>
            <a:r>
              <a:rPr lang="id-ID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atau LED maka peringkat akreditasi yang diberikan dinyatakan tidak berlaku</a:t>
            </a:r>
            <a:r>
              <a:rPr lang="en-US" sz="22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US" sz="2200" spc="-5" dirty="0">
              <a:effectLst/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446088" lvl="0" indent="-446088" algn="just">
              <a:spcAft>
                <a:spcPts val="600"/>
              </a:spcAft>
              <a:buSzPts val="1100"/>
              <a:tabLst>
                <a:tab pos="630555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7C3C2-B1DC-4DF0-AE50-6CCC85CC806D}"/>
              </a:ext>
            </a:extLst>
          </p:cNvPr>
          <p:cNvSpPr txBox="1"/>
          <p:nvPr/>
        </p:nvSpPr>
        <p:spPr>
          <a:xfrm>
            <a:off x="228486" y="1032729"/>
            <a:ext cx="431882" cy="5078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RELAKSASI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26A727-D6CB-4A04-88C1-6C914AA5CF40}"/>
              </a:ext>
            </a:extLst>
          </p:cNvPr>
          <p:cNvSpPr/>
          <p:nvPr/>
        </p:nvSpPr>
        <p:spPr>
          <a:xfrm>
            <a:off x="683461" y="1299741"/>
            <a:ext cx="431881" cy="424731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0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1212</TotalTime>
  <Words>2717</Words>
  <Application>Microsoft Office PowerPoint</Application>
  <PresentationFormat>Widescreen</PresentationFormat>
  <Paragraphs>319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Amatic SC</vt:lpstr>
      <vt:lpstr>Arial</vt:lpstr>
      <vt:lpstr>Arial Black</vt:lpstr>
      <vt:lpstr>Bahnschrift</vt:lpstr>
      <vt:lpstr>Bahnschrift SemiBold</vt:lpstr>
      <vt:lpstr>Bookman Old Style</vt:lpstr>
      <vt:lpstr>Calibri</vt:lpstr>
      <vt:lpstr>Calibri Light</vt:lpstr>
      <vt:lpstr>Encode Sans Semi Condensed</vt:lpstr>
      <vt:lpstr>Montserrat</vt:lpstr>
      <vt:lpstr>Space Grotesk</vt:lpstr>
      <vt:lpstr>Wingdings</vt:lpstr>
      <vt:lpstr>Office Theme</vt:lpstr>
      <vt:lpstr>KODE ETIK ASESOR LAMDIK</vt:lpstr>
      <vt:lpstr>SELAMAT DATANG  DI LAMDIK</vt:lpstr>
      <vt:lpstr>TANGGAL PENTING APSK LAMDIK</vt:lpstr>
      <vt:lpstr>PowerPoint Presentation</vt:lpstr>
      <vt:lpstr>PowerPoint Presentation</vt:lpstr>
      <vt:lpstr>RELAKSASI/ MASA TRANSISI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Akreditasi Program Studi Kependidikan (APSK)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.</vt:lpstr>
      <vt:lpstr>.</vt:lpstr>
      <vt:lpstr>.</vt:lpstr>
      <vt:lpstr>.</vt:lpstr>
      <vt:lpstr>.</vt:lpstr>
      <vt:lpstr>.</vt:lpstr>
      <vt:lpstr>PELANGGARAN  KODE ETIK</vt:lpstr>
      <vt:lpstr>PELANGGARAN  RINGAN</vt:lpstr>
      <vt:lpstr>SANKSI PELANGGARAN  RINGAN</vt:lpstr>
      <vt:lpstr> PELANGGARAN  SEDANG</vt:lpstr>
      <vt:lpstr> PELANGGARAN  SEDANG</vt:lpstr>
      <vt:lpstr> PELANGGARAN  SEDANG</vt:lpstr>
      <vt:lpstr> PELANGGARAN  SEDANG</vt:lpstr>
      <vt:lpstr>PowerPoint Presentation</vt:lpstr>
      <vt:lpstr> PELANGGARAN  BERAT</vt:lpstr>
      <vt:lpstr> PELANGGARAN  BERAT</vt:lpstr>
      <vt:lpstr>SANKSI PELANGGARAN  BERAT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KODE ETIK ASESOR LAMDIK Berdasarkan  PERLAMDIK NO. 23 TAHUN 2022 TENTANG REKRUTMEN DAN KODE ETIK ASESOR  LAMDIK  </dc:title>
  <dc:creator>USER LENOVO</dc:creator>
  <cp:lastModifiedBy>USER LENOVO</cp:lastModifiedBy>
  <cp:revision>30</cp:revision>
  <dcterms:created xsi:type="dcterms:W3CDTF">2022-04-18T13:59:59Z</dcterms:created>
  <dcterms:modified xsi:type="dcterms:W3CDTF">2022-04-21T05:03:07Z</dcterms:modified>
</cp:coreProperties>
</file>