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310" r:id="rId3"/>
    <p:sldId id="325" r:id="rId4"/>
    <p:sldId id="321" r:id="rId5"/>
    <p:sldId id="318" r:id="rId6"/>
    <p:sldId id="311" r:id="rId7"/>
    <p:sldId id="326" r:id="rId8"/>
    <p:sldId id="284" r:id="rId9"/>
    <p:sldId id="287" r:id="rId10"/>
    <p:sldId id="288" r:id="rId11"/>
    <p:sldId id="289" r:id="rId12"/>
    <p:sldId id="283" r:id="rId13"/>
    <p:sldId id="331" r:id="rId14"/>
    <p:sldId id="332" r:id="rId15"/>
    <p:sldId id="300" r:id="rId16"/>
    <p:sldId id="339" r:id="rId17"/>
    <p:sldId id="340" r:id="rId18"/>
    <p:sldId id="304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6FD"/>
    <a:srgbClr val="D6FEFD"/>
    <a:srgbClr val="BAFEFC"/>
    <a:srgbClr val="E6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DB9B8-E574-4071-8EC4-207FB56203F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3D23F81-B7FA-40E2-A73B-F04A86B27F63}">
      <dgm:prSet phldrT="[Text]" phldr="1"/>
      <dgm:spPr/>
      <dgm:t>
        <a:bodyPr/>
        <a:lstStyle/>
        <a:p>
          <a:endParaRPr lang="en-US" dirty="0"/>
        </a:p>
      </dgm:t>
    </dgm:pt>
    <dgm:pt modelId="{8122BF10-6975-4B02-84D1-F0B693207574}" type="sibTrans" cxnId="{5A25CDA9-F479-412D-B209-B09ACCF3DB9E}">
      <dgm:prSet/>
      <dgm:spPr/>
      <dgm:t>
        <a:bodyPr/>
        <a:lstStyle/>
        <a:p>
          <a:endParaRPr lang="en-US"/>
        </a:p>
      </dgm:t>
    </dgm:pt>
    <dgm:pt modelId="{DAA01838-DBA9-495B-AA44-AEA7A5D0B389}" type="parTrans" cxnId="{5A25CDA9-F479-412D-B209-B09ACCF3DB9E}">
      <dgm:prSet/>
      <dgm:spPr/>
      <dgm:t>
        <a:bodyPr/>
        <a:lstStyle/>
        <a:p>
          <a:endParaRPr lang="en-US"/>
        </a:p>
      </dgm:t>
    </dgm:pt>
    <dgm:pt modelId="{654CAF4B-E59C-452D-B721-223A66390099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 sz="1200" b="1" dirty="0">
            <a:solidFill>
              <a:schemeClr val="tx1"/>
            </a:solidFill>
          </a:endParaRPr>
        </a:p>
        <a:p>
          <a:r>
            <a:rPr lang="en-US" sz="1200" b="1" dirty="0">
              <a:solidFill>
                <a:schemeClr val="tx1"/>
              </a:solidFill>
            </a:rPr>
            <a:t>2013 </a:t>
          </a:r>
          <a:r>
            <a:rPr lang="en-US" sz="1200" b="1" dirty="0" err="1">
              <a:solidFill>
                <a:schemeClr val="tx1"/>
              </a:solidFill>
            </a:rPr>
            <a:t>pertemuan</a:t>
          </a:r>
          <a:r>
            <a:rPr lang="en-US" sz="1200" b="1" dirty="0">
              <a:solidFill>
                <a:schemeClr val="tx1"/>
              </a:solidFill>
            </a:rPr>
            <a:t> di </a:t>
          </a:r>
          <a:r>
            <a:rPr lang="en-US" sz="1200" b="1" dirty="0" err="1">
              <a:solidFill>
                <a:schemeClr val="tx1"/>
              </a:solidFill>
            </a:rPr>
            <a:t>Sby</a:t>
          </a:r>
          <a:r>
            <a:rPr lang="en-US" sz="1200" b="1" dirty="0">
              <a:solidFill>
                <a:schemeClr val="tx1"/>
              </a:solidFill>
            </a:rPr>
            <a:t> </a:t>
          </a:r>
          <a:r>
            <a:rPr lang="en-US" sz="1200" b="1" dirty="0" err="1">
              <a:solidFill>
                <a:schemeClr val="tx1"/>
              </a:solidFill>
            </a:rPr>
            <a:t>dihadiri</a:t>
          </a:r>
          <a:r>
            <a:rPr lang="en-US" sz="1200" b="1" dirty="0">
              <a:solidFill>
                <a:schemeClr val="tx1"/>
              </a:solidFill>
            </a:rPr>
            <a:t> 12 LPTK plus 56 </a:t>
          </a:r>
          <a:r>
            <a:rPr lang="en-US" sz="1200" b="1" dirty="0" err="1">
              <a:solidFill>
                <a:schemeClr val="tx1"/>
              </a:solidFill>
            </a:rPr>
            <a:t>asosiasi</a:t>
          </a:r>
          <a:r>
            <a:rPr lang="en-US" sz="1200" b="1" dirty="0">
              <a:solidFill>
                <a:schemeClr val="tx1"/>
              </a:solidFill>
            </a:rPr>
            <a:t> </a:t>
          </a:r>
          <a:r>
            <a:rPr lang="en-US" sz="1200" b="1" dirty="0" err="1">
              <a:solidFill>
                <a:schemeClr val="tx1"/>
              </a:solidFill>
            </a:rPr>
            <a:t>profesi</a:t>
          </a:r>
          <a:r>
            <a:rPr lang="en-US" sz="1200" b="1" dirty="0">
              <a:solidFill>
                <a:schemeClr val="tx1"/>
              </a:solidFill>
            </a:rPr>
            <a:t> </a:t>
          </a:r>
          <a:r>
            <a:rPr lang="en-US" sz="1200" b="1" dirty="0" err="1">
              <a:solidFill>
                <a:schemeClr val="tx1"/>
              </a:solidFill>
            </a:rPr>
            <a:t>sepakat</a:t>
          </a:r>
          <a:r>
            <a:rPr lang="en-US" sz="1200" b="1" dirty="0">
              <a:solidFill>
                <a:schemeClr val="tx1"/>
              </a:solidFill>
            </a:rPr>
            <a:t> </a:t>
          </a:r>
          <a:r>
            <a:rPr lang="en-US" sz="1200" b="1" dirty="0" err="1">
              <a:solidFill>
                <a:schemeClr val="tx1"/>
              </a:solidFill>
            </a:rPr>
            <a:t>mendirikan</a:t>
          </a:r>
          <a:r>
            <a:rPr lang="en-US" sz="1200" b="1" dirty="0">
              <a:solidFill>
                <a:schemeClr val="tx1"/>
              </a:solidFill>
            </a:rPr>
            <a:t> LAM</a:t>
          </a:r>
        </a:p>
      </dgm:t>
    </dgm:pt>
    <dgm:pt modelId="{C99EF326-4C96-476D-A346-427B034EBBB9}" type="sibTrans" cxnId="{D2169FFC-4339-4B47-A885-19B9185DC818}">
      <dgm:prSet/>
      <dgm:spPr/>
      <dgm:t>
        <a:bodyPr/>
        <a:lstStyle/>
        <a:p>
          <a:endParaRPr lang="en-US"/>
        </a:p>
      </dgm:t>
    </dgm:pt>
    <dgm:pt modelId="{82E2FE12-278E-4056-842F-989074A325EA}" type="parTrans" cxnId="{D2169FFC-4339-4B47-A885-19B9185DC818}">
      <dgm:prSet/>
      <dgm:spPr/>
      <dgm:t>
        <a:bodyPr/>
        <a:lstStyle/>
        <a:p>
          <a:endParaRPr lang="en-US"/>
        </a:p>
      </dgm:t>
    </dgm:pt>
    <dgm:pt modelId="{1C1D509E-2407-4431-87B8-35B7AFE5D125}">
      <dgm:prSet phldrT="[Text]" phldr="1"/>
      <dgm:spPr>
        <a:ln>
          <a:noFill/>
        </a:ln>
      </dgm:spPr>
      <dgm:t>
        <a:bodyPr/>
        <a:lstStyle/>
        <a:p>
          <a:endParaRPr lang="en-US" dirty="0"/>
        </a:p>
      </dgm:t>
    </dgm:pt>
    <dgm:pt modelId="{19A27849-E3C5-4A43-8795-8EED4BBA646F}" type="sibTrans" cxnId="{5B64A862-8371-49A3-A493-B695D6A22FD6}">
      <dgm:prSet/>
      <dgm:spPr/>
      <dgm:t>
        <a:bodyPr/>
        <a:lstStyle/>
        <a:p>
          <a:endParaRPr lang="en-US"/>
        </a:p>
      </dgm:t>
    </dgm:pt>
    <dgm:pt modelId="{00138D35-72C3-4105-BC89-90651A2A0019}" type="parTrans" cxnId="{5B64A862-8371-49A3-A493-B695D6A22FD6}">
      <dgm:prSet/>
      <dgm:spPr/>
      <dgm:t>
        <a:bodyPr/>
        <a:lstStyle/>
        <a:p>
          <a:endParaRPr lang="en-US"/>
        </a:p>
      </dgm:t>
    </dgm:pt>
    <dgm:pt modelId="{0C437044-204D-4524-AA4B-CE8BFCD2E1D6}" type="pres">
      <dgm:prSet presAssocID="{038DB9B8-E574-4071-8EC4-207FB56203FB}" presName="arrowDiagram" presStyleCnt="0">
        <dgm:presLayoutVars>
          <dgm:chMax val="5"/>
          <dgm:dir/>
          <dgm:resizeHandles val="exact"/>
        </dgm:presLayoutVars>
      </dgm:prSet>
      <dgm:spPr/>
    </dgm:pt>
    <dgm:pt modelId="{8ADCC601-2E64-4D89-B159-869497F84DC9}" type="pres">
      <dgm:prSet presAssocID="{038DB9B8-E574-4071-8EC4-207FB56203FB}" presName="arrow" presStyleLbl="bgShp" presStyleIdx="0" presStyleCnt="1" custScaleX="128418" custLinFactNeighborX="3500"/>
      <dgm:spPr>
        <a:solidFill>
          <a:schemeClr val="accent2"/>
        </a:solidFill>
      </dgm:spPr>
    </dgm:pt>
    <dgm:pt modelId="{05C5D1E3-D172-443B-BD1F-A461FA958A82}" type="pres">
      <dgm:prSet presAssocID="{038DB9B8-E574-4071-8EC4-207FB56203FB}" presName="arrowDiagram3" presStyleCnt="0"/>
      <dgm:spPr/>
    </dgm:pt>
    <dgm:pt modelId="{769CCCE9-69EF-4FC7-97D4-04ACDD20E97E}" type="pres">
      <dgm:prSet presAssocID="{654CAF4B-E59C-452D-B721-223A66390099}" presName="bullet3a" presStyleLbl="node1" presStyleIdx="0" presStyleCnt="3" custLinFactY="-3165" custLinFactNeighborX="6488" custLinFactNeighborY="-100000"/>
      <dgm:spPr>
        <a:solidFill>
          <a:schemeClr val="accent1">
            <a:lumMod val="75000"/>
          </a:schemeClr>
        </a:solidFill>
      </dgm:spPr>
    </dgm:pt>
    <dgm:pt modelId="{FB0B330A-0455-4531-B526-189A71C1AAE5}" type="pres">
      <dgm:prSet presAssocID="{654CAF4B-E59C-452D-B721-223A66390099}" presName="textBox3a" presStyleLbl="revTx" presStyleIdx="0" presStyleCnt="3" custScaleX="91829" custScaleY="75172" custLinFactNeighborX="-98357" custLinFactNeighborY="6557">
        <dgm:presLayoutVars>
          <dgm:bulletEnabled val="1"/>
        </dgm:presLayoutVars>
      </dgm:prSet>
      <dgm:spPr/>
    </dgm:pt>
    <dgm:pt modelId="{6B674381-4632-4394-B91F-E6FA52ECC6C2}" type="pres">
      <dgm:prSet presAssocID="{1C1D509E-2407-4431-87B8-35B7AFE5D125}" presName="bullet3b" presStyleLbl="node1" presStyleIdx="1" presStyleCnt="3" custLinFactNeighborX="26121" custLinFactNeighborY="20970"/>
      <dgm:spPr>
        <a:solidFill>
          <a:schemeClr val="accent1">
            <a:lumMod val="75000"/>
          </a:schemeClr>
        </a:solidFill>
      </dgm:spPr>
    </dgm:pt>
    <dgm:pt modelId="{FB88CB83-5FEB-4C93-9314-CDB27CB99E43}" type="pres">
      <dgm:prSet presAssocID="{1C1D509E-2407-4431-87B8-35B7AFE5D125}" presName="textBox3b" presStyleLbl="revTx" presStyleIdx="1" presStyleCnt="3" custLinFactX="-59063" custLinFactNeighborX="-100000" custLinFactNeighborY="-83253">
        <dgm:presLayoutVars>
          <dgm:bulletEnabled val="1"/>
        </dgm:presLayoutVars>
      </dgm:prSet>
      <dgm:spPr/>
    </dgm:pt>
    <dgm:pt modelId="{0C4081C3-9532-49B6-9640-A0AD7A6E0A28}" type="pres">
      <dgm:prSet presAssocID="{C3D23F81-B7FA-40E2-A73B-F04A86B27F63}" presName="bullet3c" presStyleLbl="node1" presStyleIdx="2" presStyleCnt="3" custLinFactX="200000" custLinFactNeighborX="272236" custLinFactNeighborY="-53966"/>
      <dgm:spPr>
        <a:solidFill>
          <a:schemeClr val="accent1">
            <a:lumMod val="75000"/>
          </a:schemeClr>
        </a:solidFill>
      </dgm:spPr>
    </dgm:pt>
    <dgm:pt modelId="{C58D06F1-B368-4156-8208-3927D28867A2}" type="pres">
      <dgm:prSet presAssocID="{C3D23F81-B7FA-40E2-A73B-F04A86B27F6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6A755F03-9ADB-4C9C-AFB7-5DA21E18E68D}" type="presOf" srcId="{038DB9B8-E574-4071-8EC4-207FB56203FB}" destId="{0C437044-204D-4524-AA4B-CE8BFCD2E1D6}" srcOrd="0" destOrd="0" presId="urn:microsoft.com/office/officeart/2005/8/layout/arrow2"/>
    <dgm:cxn modelId="{5B64A862-8371-49A3-A493-B695D6A22FD6}" srcId="{038DB9B8-E574-4071-8EC4-207FB56203FB}" destId="{1C1D509E-2407-4431-87B8-35B7AFE5D125}" srcOrd="1" destOrd="0" parTransId="{00138D35-72C3-4105-BC89-90651A2A0019}" sibTransId="{19A27849-E3C5-4A43-8795-8EED4BBA646F}"/>
    <dgm:cxn modelId="{6B24898B-2F6E-4C71-997F-ABB3D2FFAB4E}" type="presOf" srcId="{C3D23F81-B7FA-40E2-A73B-F04A86B27F63}" destId="{C58D06F1-B368-4156-8208-3927D28867A2}" srcOrd="0" destOrd="0" presId="urn:microsoft.com/office/officeart/2005/8/layout/arrow2"/>
    <dgm:cxn modelId="{5A25CDA9-F479-412D-B209-B09ACCF3DB9E}" srcId="{038DB9B8-E574-4071-8EC4-207FB56203FB}" destId="{C3D23F81-B7FA-40E2-A73B-F04A86B27F63}" srcOrd="2" destOrd="0" parTransId="{DAA01838-DBA9-495B-AA44-AEA7A5D0B389}" sibTransId="{8122BF10-6975-4B02-84D1-F0B693207574}"/>
    <dgm:cxn modelId="{C893F2BF-79B7-453B-B427-401EDD9C91F8}" type="presOf" srcId="{654CAF4B-E59C-452D-B721-223A66390099}" destId="{FB0B330A-0455-4531-B526-189A71C1AAE5}" srcOrd="0" destOrd="0" presId="urn:microsoft.com/office/officeart/2005/8/layout/arrow2"/>
    <dgm:cxn modelId="{8222DFD3-7A10-47A2-BE6C-AB4BFFF2D4D7}" type="presOf" srcId="{1C1D509E-2407-4431-87B8-35B7AFE5D125}" destId="{FB88CB83-5FEB-4C93-9314-CDB27CB99E43}" srcOrd="0" destOrd="0" presId="urn:microsoft.com/office/officeart/2005/8/layout/arrow2"/>
    <dgm:cxn modelId="{D2169FFC-4339-4B47-A885-19B9185DC818}" srcId="{038DB9B8-E574-4071-8EC4-207FB56203FB}" destId="{654CAF4B-E59C-452D-B721-223A66390099}" srcOrd="0" destOrd="0" parTransId="{82E2FE12-278E-4056-842F-989074A325EA}" sibTransId="{C99EF326-4C96-476D-A346-427B034EBBB9}"/>
    <dgm:cxn modelId="{5B55312C-2659-41DA-A2A4-8642CA8214A6}" type="presParOf" srcId="{0C437044-204D-4524-AA4B-CE8BFCD2E1D6}" destId="{8ADCC601-2E64-4D89-B159-869497F84DC9}" srcOrd="0" destOrd="0" presId="urn:microsoft.com/office/officeart/2005/8/layout/arrow2"/>
    <dgm:cxn modelId="{581DFBD1-5FC1-473D-97BD-E227AF023569}" type="presParOf" srcId="{0C437044-204D-4524-AA4B-CE8BFCD2E1D6}" destId="{05C5D1E3-D172-443B-BD1F-A461FA958A82}" srcOrd="1" destOrd="0" presId="urn:microsoft.com/office/officeart/2005/8/layout/arrow2"/>
    <dgm:cxn modelId="{267B5A35-5AA7-4249-B59B-75E037F1C556}" type="presParOf" srcId="{05C5D1E3-D172-443B-BD1F-A461FA958A82}" destId="{769CCCE9-69EF-4FC7-97D4-04ACDD20E97E}" srcOrd="0" destOrd="0" presId="urn:microsoft.com/office/officeart/2005/8/layout/arrow2"/>
    <dgm:cxn modelId="{0D09A50C-0B4A-416E-AECD-0AE420554194}" type="presParOf" srcId="{05C5D1E3-D172-443B-BD1F-A461FA958A82}" destId="{FB0B330A-0455-4531-B526-189A71C1AAE5}" srcOrd="1" destOrd="0" presId="urn:microsoft.com/office/officeart/2005/8/layout/arrow2"/>
    <dgm:cxn modelId="{329D1FDF-321A-4E73-94DB-40DD86713244}" type="presParOf" srcId="{05C5D1E3-D172-443B-BD1F-A461FA958A82}" destId="{6B674381-4632-4394-B91F-E6FA52ECC6C2}" srcOrd="2" destOrd="0" presId="urn:microsoft.com/office/officeart/2005/8/layout/arrow2"/>
    <dgm:cxn modelId="{41D412F8-1B6A-48B5-AFFC-C873C1E878A5}" type="presParOf" srcId="{05C5D1E3-D172-443B-BD1F-A461FA958A82}" destId="{FB88CB83-5FEB-4C93-9314-CDB27CB99E43}" srcOrd="3" destOrd="0" presId="urn:microsoft.com/office/officeart/2005/8/layout/arrow2"/>
    <dgm:cxn modelId="{61BE2428-F6AA-4442-A3E7-D0799F4BBF58}" type="presParOf" srcId="{05C5D1E3-D172-443B-BD1F-A461FA958A82}" destId="{0C4081C3-9532-49B6-9640-A0AD7A6E0A28}" srcOrd="4" destOrd="0" presId="urn:microsoft.com/office/officeart/2005/8/layout/arrow2"/>
    <dgm:cxn modelId="{AF0F45AA-B967-4661-9D5E-B455B23605E2}" type="presParOf" srcId="{05C5D1E3-D172-443B-BD1F-A461FA958A82}" destId="{C58D06F1-B368-4156-8208-3927D28867A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CC601-2E64-4D89-B159-869497F84DC9}">
      <dsp:nvSpPr>
        <dsp:cNvPr id="0" name=""/>
        <dsp:cNvSpPr/>
      </dsp:nvSpPr>
      <dsp:spPr>
        <a:xfrm>
          <a:off x="832610" y="0"/>
          <a:ext cx="11133670" cy="54186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CCCE9-69EF-4FC7-97D4-04ACDD20E97E}">
      <dsp:nvSpPr>
        <dsp:cNvPr id="0" name=""/>
        <dsp:cNvSpPr/>
      </dsp:nvSpPr>
      <dsp:spPr>
        <a:xfrm>
          <a:off x="2876764" y="3507412"/>
          <a:ext cx="225416" cy="225416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B330A-0455-4531-B526-189A71C1AAE5}">
      <dsp:nvSpPr>
        <dsp:cNvPr id="0" name=""/>
        <dsp:cNvSpPr/>
      </dsp:nvSpPr>
      <dsp:spPr>
        <a:xfrm>
          <a:off x="1070488" y="4149757"/>
          <a:ext cx="1855018" cy="117718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4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2013 </a:t>
          </a:r>
          <a:r>
            <a:rPr lang="en-US" sz="1200" b="1" kern="1200" dirty="0" err="1">
              <a:solidFill>
                <a:schemeClr val="tx1"/>
              </a:solidFill>
            </a:rPr>
            <a:t>pertemuan</a:t>
          </a:r>
          <a:r>
            <a:rPr lang="en-US" sz="1200" b="1" kern="1200" dirty="0">
              <a:solidFill>
                <a:schemeClr val="tx1"/>
              </a:solidFill>
            </a:rPr>
            <a:t> di </a:t>
          </a:r>
          <a:r>
            <a:rPr lang="en-US" sz="1200" b="1" kern="1200" dirty="0" err="1">
              <a:solidFill>
                <a:schemeClr val="tx1"/>
              </a:solidFill>
            </a:rPr>
            <a:t>Sby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  <a:r>
            <a:rPr lang="en-US" sz="1200" b="1" kern="1200" dirty="0" err="1">
              <a:solidFill>
                <a:schemeClr val="tx1"/>
              </a:solidFill>
            </a:rPr>
            <a:t>dihadiri</a:t>
          </a:r>
          <a:r>
            <a:rPr lang="en-US" sz="1200" b="1" kern="1200" dirty="0">
              <a:solidFill>
                <a:schemeClr val="tx1"/>
              </a:solidFill>
            </a:rPr>
            <a:t> 12 LPTK plus 56 </a:t>
          </a:r>
          <a:r>
            <a:rPr lang="en-US" sz="1200" b="1" kern="1200" dirty="0" err="1">
              <a:solidFill>
                <a:schemeClr val="tx1"/>
              </a:solidFill>
            </a:rPr>
            <a:t>asosiasi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  <a:r>
            <a:rPr lang="en-US" sz="1200" b="1" kern="1200" dirty="0" err="1">
              <a:solidFill>
                <a:schemeClr val="tx1"/>
              </a:solidFill>
            </a:rPr>
            <a:t>profesi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  <a:r>
            <a:rPr lang="en-US" sz="1200" b="1" kern="1200" dirty="0" err="1">
              <a:solidFill>
                <a:schemeClr val="tx1"/>
              </a:solidFill>
            </a:rPr>
            <a:t>sepakat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  <a:r>
            <a:rPr lang="en-US" sz="1200" b="1" kern="1200" dirty="0" err="1">
              <a:solidFill>
                <a:schemeClr val="tx1"/>
              </a:solidFill>
            </a:rPr>
            <a:t>mendirikan</a:t>
          </a:r>
          <a:r>
            <a:rPr lang="en-US" sz="1200" b="1" kern="1200" dirty="0">
              <a:solidFill>
                <a:schemeClr val="tx1"/>
              </a:solidFill>
            </a:rPr>
            <a:t> LAM</a:t>
          </a:r>
        </a:p>
      </dsp:txBody>
      <dsp:txXfrm>
        <a:off x="1070488" y="4149757"/>
        <a:ext cx="1855018" cy="1177189"/>
      </dsp:txXfrm>
    </dsp:sp>
    <dsp:sp modelId="{6B674381-4632-4394-B91F-E6FA52ECC6C2}">
      <dsp:nvSpPr>
        <dsp:cNvPr id="0" name=""/>
        <dsp:cNvSpPr/>
      </dsp:nvSpPr>
      <dsp:spPr>
        <a:xfrm>
          <a:off x="4958312" y="2352619"/>
          <a:ext cx="407483" cy="407483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8CB83-5FEB-4C93-9314-CDB27CB99E43}">
      <dsp:nvSpPr>
        <dsp:cNvPr id="0" name=""/>
        <dsp:cNvSpPr/>
      </dsp:nvSpPr>
      <dsp:spPr>
        <a:xfrm>
          <a:off x="1745883" y="16817"/>
          <a:ext cx="2080768" cy="294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17" tIns="0" rIns="0" bIns="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1745883" y="16817"/>
        <a:ext cx="2080768" cy="2947754"/>
      </dsp:txXfrm>
    </dsp:sp>
    <dsp:sp modelId="{0C4081C3-9532-49B6-9640-A0AD7A6E0A28}">
      <dsp:nvSpPr>
        <dsp:cNvPr id="0" name=""/>
        <dsp:cNvSpPr/>
      </dsp:nvSpPr>
      <dsp:spPr>
        <a:xfrm>
          <a:off x="9906002" y="1066802"/>
          <a:ext cx="563541" cy="563541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D06F1-B368-4156-8208-3927D28867A2}">
      <dsp:nvSpPr>
        <dsp:cNvPr id="0" name=""/>
        <dsp:cNvSpPr/>
      </dsp:nvSpPr>
      <dsp:spPr>
        <a:xfrm>
          <a:off x="7526528" y="1652693"/>
          <a:ext cx="2080768" cy="376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609" tIns="0" rIns="0" bIns="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7526528" y="1652693"/>
        <a:ext cx="2080768" cy="376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ADFF5-3BC7-47C8-95D5-E84D0BF115D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4D8FA-28BB-401E-88EC-64B0DDD2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2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E68A9-10A9-4730-8B0A-FFBE3848980D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560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E68A9-10A9-4730-8B0A-FFBE3848980D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375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EA72-F55E-4620-8A81-A17009FFD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4D103-8396-45F7-ABD1-604DD250C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DEDD-DF69-4E7E-950A-A398F780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2E08-35D3-41E8-AA0D-315CF910CEDB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DA125-C036-48E7-BB0A-9680637D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42A8-ABC0-4D58-B6D7-B0A81A45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6F02-0291-4CAF-BD13-04DED8C726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446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8731-57E1-4694-A564-CB8A74C0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7E6CE-A370-4EDA-97B2-2B5CD98F9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EEC9D-EF00-4584-9127-C4DA858D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2E08-35D3-41E8-AA0D-315CF910CEDB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64FD-6500-44A6-B7C0-B98718DA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F7D67-89E9-4A6F-9086-AA0FDBB9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6F02-0291-4CAF-BD13-04DED8C726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375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D3BC1-3B3A-4E8A-A63B-B0775B5EC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CFD7B-94E0-4653-A1B8-C242E1A00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FA0F4-16B8-4ECC-B0C1-22DBD1E8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2E08-35D3-41E8-AA0D-315CF910CEDB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F75D4-3C3A-4416-B09D-D38D0F7E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1A78B-4128-49B6-8B7B-071E5D3C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6F02-0291-4CAF-BD13-04DED8C726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759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57DF-687C-464C-BFDC-B91EDABD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D3A10-58C9-458B-8407-45B18A27A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A7088-8CA1-4138-A82F-D9ED12D2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2E08-35D3-41E8-AA0D-315CF910CEDB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ADDA9-C1D6-4068-AF72-D165DECB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2FF89-A144-4E13-BAF9-5AA9DB3A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6F02-0291-4CAF-BD13-04DED8C726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614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7815-7960-446F-9D4F-538E8276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4CCDD-242F-456D-B7A7-1FEE8704F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C63AB-AD45-4F9F-9042-85EDEFE5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2E08-35D3-41E8-AA0D-315CF910CEDB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C9789-550A-4D57-860A-1B56E293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679DA-7B55-413F-9BC3-AD6F4063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6F02-0291-4CAF-BD13-04DED8C726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47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A89E-9BA8-4ADA-B0A3-EF1C434A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BB42-A12C-465C-9B99-B73581107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0CAF0-9C27-45B4-B432-632F7661F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D4E57-923C-4CCE-B855-FAF20861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2E08-35D3-41E8-AA0D-315CF910CEDB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4D4FD-11D3-41A0-AAF5-B6D695DB8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8166A-AC1F-47D3-9E2E-448B31EB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6F02-0291-4CAF-BD13-04DED8C726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058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9F82-385A-487B-B0CC-7421C4B4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A0EE7-3666-492E-83DE-3228C510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A47A9-2AEA-4F17-A53D-EA3A7C6FE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72248-CED8-4493-9201-E06F7DC33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5334D-5150-4C88-BEA0-E47E461E6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6151ED-DA00-4E2D-849C-F2D9B63D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2E08-35D3-41E8-AA0D-315CF910CEDB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BA21F-AC33-4C2A-B3E9-409A0FE7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BDC01-19BB-49A2-8D82-0DB255F1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6F02-0291-4CAF-BD13-04DED8C726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574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EAD7-2DAA-44FF-B643-2B11EC60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8675B-AD52-4437-A365-4915EE01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2E08-35D3-41E8-AA0D-315CF910CEDB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09EAB-1505-4948-856E-BBB15615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319A0-C2DB-469B-B065-80BC83B7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6F02-0291-4CAF-BD13-04DED8C726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571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45998-9721-452D-A069-7E3852E1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2E08-35D3-41E8-AA0D-315CF910CEDB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2E276-779A-4D2C-A4C9-FDCDD496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BD320-8F79-407F-BA93-1F7D97F8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6F02-0291-4CAF-BD13-04DED8C726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944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1CDF-6824-45DF-AA1F-5B3F45E8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0F8E-A677-41BD-9963-A812F075F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82BBA-6759-4C52-B923-6BE9305FF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0D2F7-203C-44DB-9FFF-7128750D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2E08-35D3-41E8-AA0D-315CF910CEDB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6C835-A449-4E5D-910C-140BCA79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AE0A4-C9FD-42B7-B8B2-45CE89CB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6F02-0291-4CAF-BD13-04DED8C726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788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A8AB-B1E6-4ED3-B609-4630927B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C3DB0-389D-41B3-AC0E-B467842A3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C5287-FA30-4C56-BB8A-BA11960CC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28F02-6082-4D7A-AB56-DFCE5364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2E08-35D3-41E8-AA0D-315CF910CEDB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65DD9-DEBE-4F7C-81B3-546DDC47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37B25-F39D-4BAA-8583-4844AA71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6F02-0291-4CAF-BD13-04DED8C726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083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014C3-D501-4202-9941-D302F5D5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28C8F-E287-4174-8803-F999CE4B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E41BF-096E-4241-9058-64723BC66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2E08-35D3-41E8-AA0D-315CF910CEDB}" type="datetimeFigureOut">
              <a:rPr lang="en-ID" smtClean="0"/>
              <a:t>21/04/2022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90D34-6FF2-4642-9909-59D01060E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84EC5-5550-421A-9472-E88F8BE0A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46F02-0291-4CAF-BD13-04DED8C726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957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75629-31DD-40BC-BB2F-EFE1F70532D3}"/>
              </a:ext>
            </a:extLst>
          </p:cNvPr>
          <p:cNvSpPr txBox="1"/>
          <p:nvPr/>
        </p:nvSpPr>
        <p:spPr>
          <a:xfrm>
            <a:off x="2025588" y="1065321"/>
            <a:ext cx="814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Lembaga </a:t>
            </a:r>
            <a:r>
              <a:rPr lang="en-US" sz="2800" b="1" dirty="0" err="1"/>
              <a:t>Akreditasi</a:t>
            </a:r>
            <a:r>
              <a:rPr lang="en-US" sz="2800" b="1" dirty="0"/>
              <a:t> </a:t>
            </a:r>
            <a:r>
              <a:rPr lang="en-US" sz="2800" b="1" dirty="0" err="1"/>
              <a:t>Mandiri</a:t>
            </a:r>
            <a:r>
              <a:rPr lang="en-US" sz="2800" b="1" dirty="0"/>
              <a:t> </a:t>
            </a:r>
            <a:r>
              <a:rPr lang="en-US" sz="2800" b="1" dirty="0" err="1"/>
              <a:t>Kependidikan</a:t>
            </a:r>
            <a:r>
              <a:rPr lang="en-US" sz="2800" b="1" dirty="0"/>
              <a:t> (LAMDIK)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93D5B-A0BD-4C1A-9446-8F07BBA22084}"/>
              </a:ext>
            </a:extLst>
          </p:cNvPr>
          <p:cNvSpPr txBox="1"/>
          <p:nvPr/>
        </p:nvSpPr>
        <p:spPr>
          <a:xfrm>
            <a:off x="4607511" y="2734322"/>
            <a:ext cx="41281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Oleh Muchlas Samani</a:t>
            </a:r>
          </a:p>
          <a:p>
            <a:r>
              <a:rPr lang="en-US" sz="1600" b="1" dirty="0" err="1"/>
              <a:t>Ketua</a:t>
            </a:r>
            <a:r>
              <a:rPr lang="en-US" sz="1600" b="1" dirty="0"/>
              <a:t> </a:t>
            </a:r>
            <a:r>
              <a:rPr lang="en-US" sz="1600" b="1" dirty="0" err="1"/>
              <a:t>Umum</a:t>
            </a:r>
            <a:r>
              <a:rPr lang="en-US" sz="1600" b="1" dirty="0"/>
              <a:t> Dewan </a:t>
            </a:r>
            <a:r>
              <a:rPr lang="en-US" sz="1600" b="1" dirty="0" err="1"/>
              <a:t>Pengurus</a:t>
            </a:r>
            <a:r>
              <a:rPr lang="en-US" sz="1600" b="1" dirty="0"/>
              <a:t> LAMDIK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6091-5FF9-43C2-90CC-46608ECF5E42}"/>
              </a:ext>
            </a:extLst>
          </p:cNvPr>
          <p:cNvSpPr txBox="1"/>
          <p:nvPr/>
        </p:nvSpPr>
        <p:spPr>
          <a:xfrm>
            <a:off x="2608870" y="4546891"/>
            <a:ext cx="697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Disampaikan</a:t>
            </a:r>
            <a:r>
              <a:rPr lang="en-US" b="1" dirty="0"/>
              <a:t> pada </a:t>
            </a:r>
            <a:r>
              <a:rPr lang="en-US" b="1" dirty="0" err="1"/>
              <a:t>Pelatihan</a:t>
            </a:r>
            <a:r>
              <a:rPr lang="en-US" b="1" dirty="0"/>
              <a:t> </a:t>
            </a:r>
            <a:r>
              <a:rPr lang="en-US" b="1" dirty="0" err="1"/>
              <a:t>Asesor</a:t>
            </a:r>
            <a:r>
              <a:rPr lang="en-US" b="1" dirty="0"/>
              <a:t> LAMDIK, 21 April 2022</a:t>
            </a:r>
          </a:p>
        </p:txBody>
      </p:sp>
    </p:spTree>
    <p:extLst>
      <p:ext uri="{BB962C8B-B14F-4D97-AF65-F5344CB8AC3E}">
        <p14:creationId xmlns:p14="http://schemas.microsoft.com/office/powerpoint/2010/main" val="197183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B5C06F-25A2-4CDA-8C1D-735F7D6BBA47}"/>
              </a:ext>
            </a:extLst>
          </p:cNvPr>
          <p:cNvSpPr txBox="1"/>
          <p:nvPr/>
        </p:nvSpPr>
        <p:spPr>
          <a:xfrm>
            <a:off x="1269744" y="393467"/>
            <a:ext cx="9845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PERATURAN MENTERI PENDIDIKAN DAN KEBUDAYAAN REPUBLIK INDONESIA </a:t>
            </a:r>
          </a:p>
          <a:p>
            <a:pPr algn="ctr"/>
            <a:r>
              <a:rPr lang="en-ID" sz="18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NOMOR 5 TAHUN 2020 </a:t>
            </a:r>
          </a:p>
          <a:p>
            <a:pPr algn="ctr"/>
            <a:r>
              <a:rPr lang="en-ID" sz="18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TENTANG AKREDITASI PROGRAM STUDI DAN PERGURUAN TINGGI (2)</a:t>
            </a:r>
            <a:endParaRPr lang="en-ID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14B9B8-1813-4552-AAB5-FB5B29EBAC05}"/>
              </a:ext>
            </a:extLst>
          </p:cNvPr>
          <p:cNvGrpSpPr/>
          <p:nvPr/>
        </p:nvGrpSpPr>
        <p:grpSpPr>
          <a:xfrm>
            <a:off x="301865" y="2048733"/>
            <a:ext cx="11429243" cy="3263732"/>
            <a:chOff x="381378" y="2103398"/>
            <a:chExt cx="11429243" cy="32637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6C0F6EA-CB40-4151-A025-31FE5A49BA58}"/>
                </a:ext>
              </a:extLst>
            </p:cNvPr>
            <p:cNvGrpSpPr/>
            <p:nvPr/>
          </p:nvGrpSpPr>
          <p:grpSpPr>
            <a:xfrm>
              <a:off x="381378" y="2103398"/>
              <a:ext cx="11429243" cy="3263732"/>
              <a:chOff x="381378" y="2520840"/>
              <a:chExt cx="11429243" cy="327782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54315CE-875F-4E54-977F-94055029BE0A}"/>
                  </a:ext>
                </a:extLst>
              </p:cNvPr>
              <p:cNvCxnSpPr/>
              <p:nvPr/>
            </p:nvCxnSpPr>
            <p:spPr>
              <a:xfrm>
                <a:off x="920199" y="4095750"/>
                <a:ext cx="2809875" cy="0"/>
              </a:xfrm>
              <a:prstGeom prst="line">
                <a:avLst/>
              </a:prstGeom>
              <a:ln w="38100">
                <a:solidFill>
                  <a:srgbClr val="FF0000">
                    <a:alpha val="6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2FBD463-89F1-47AC-9B51-A3C056C0B128}"/>
                  </a:ext>
                </a:extLst>
              </p:cNvPr>
              <p:cNvGrpSpPr/>
              <p:nvPr/>
            </p:nvGrpSpPr>
            <p:grpSpPr>
              <a:xfrm>
                <a:off x="381378" y="2520840"/>
                <a:ext cx="11429243" cy="3277820"/>
                <a:chOff x="381378" y="2520840"/>
                <a:chExt cx="11429243" cy="3277820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D1FA5E-C406-4689-B5B6-DA97C92C5F63}"/>
                    </a:ext>
                  </a:extLst>
                </p:cNvPr>
                <p:cNvSpPr txBox="1"/>
                <p:nvPr/>
              </p:nvSpPr>
              <p:spPr>
                <a:xfrm>
                  <a:off x="381378" y="2520840"/>
                  <a:ext cx="11429243" cy="32778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ID" sz="2000" b="1" i="0" u="none" strike="noStrike" baseline="0" dirty="0" err="1">
                      <a:latin typeface="Bookman Old Style" panose="02050604050505020204" pitchFamily="18" charset="0"/>
                    </a:rPr>
                    <a:t>Pasal</a:t>
                  </a:r>
                  <a:r>
                    <a:rPr lang="en-ID" sz="2000" b="1" i="0" u="none" strike="noStrike" baseline="0" dirty="0">
                      <a:latin typeface="Bookman Old Style" panose="02050604050505020204" pitchFamily="18" charset="0"/>
                    </a:rPr>
                    <a:t> 9 </a:t>
                  </a:r>
                </a:p>
                <a:p>
                  <a:pPr marL="342900" indent="-342900">
                    <a:spcBef>
                      <a:spcPts val="600"/>
                    </a:spcBef>
                    <a:buAutoNum type="arabicParenBoth"/>
                  </a:pP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Program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Studi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setelah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mendapatkan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Akreditasi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dari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LAM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atau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BAN-PT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dapat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mengajukan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Akreditasi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kepada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lembaga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Akreditasi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internasional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yang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diakui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. </a:t>
                  </a:r>
                </a:p>
                <a:p>
                  <a:pPr marL="357188" indent="-357188">
                    <a:spcBef>
                      <a:spcPts val="600"/>
                    </a:spcBef>
                  </a:pP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(2)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Pengakuan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atas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lembaga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Akreditasi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internasional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sebagaimana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dimaksud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pada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ayat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(1)  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ditetapkan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oleh Menteri. </a:t>
                  </a:r>
                </a:p>
                <a:p>
                  <a:pPr marL="357188" indent="-357188">
                    <a:spcBef>
                      <a:spcPts val="600"/>
                    </a:spcBef>
                  </a:pP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(3) Hasil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Akreditasi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oleh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lembaga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Akreditasi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internasional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sebagaimana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dimaksud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pada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ayat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(1)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diakui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setara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dengan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peringkat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Akreditasi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Unggul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. </a:t>
                  </a:r>
                </a:p>
                <a:p>
                  <a:pPr marL="357188" indent="-357188">
                    <a:spcBef>
                      <a:spcPts val="600"/>
                    </a:spcBef>
                  </a:pP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(4)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Pengakuan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setara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dengan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peringkat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Akreditasi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Unggul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sebagaimana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dimaksud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pada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ayat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(3)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ditetapkan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oleh LAM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atau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BAN-PT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sesuai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dengan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ketentuan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peraturan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latin typeface="Bookman Old Style" panose="02050604050505020204" pitchFamily="18" charset="0"/>
                    </a:rPr>
                    <a:t>perundang-undangan</a:t>
                  </a:r>
                  <a:r>
                    <a:rPr lang="en-ID" sz="1800" b="1" i="0" u="none" strike="noStrike" baseline="0" dirty="0">
                      <a:latin typeface="Bookman Old Style" panose="02050604050505020204" pitchFamily="18" charset="0"/>
                    </a:rPr>
                    <a:t>. </a:t>
                  </a:r>
                  <a:endParaRPr lang="en-ID" b="1" dirty="0"/>
                </a:p>
              </p:txBody>
            </p: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8BFDB8E5-D6FD-4EB0-BF80-6DA6CFA21CFC}"/>
                    </a:ext>
                  </a:extLst>
                </p:cNvPr>
                <p:cNvCxnSpPr/>
                <p:nvPr/>
              </p:nvCxnSpPr>
              <p:spPr>
                <a:xfrm>
                  <a:off x="4133850" y="3495675"/>
                  <a:ext cx="2809875" cy="0"/>
                </a:xfrm>
                <a:prstGeom prst="line">
                  <a:avLst/>
                </a:prstGeom>
                <a:ln w="38100">
                  <a:solidFill>
                    <a:srgbClr val="FF0000">
                      <a:alpha val="6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AC67DA87-1F7E-4E43-8909-0B694FC54E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90750" y="4772025"/>
                  <a:ext cx="4962525" cy="0"/>
                </a:xfrm>
                <a:prstGeom prst="line">
                  <a:avLst/>
                </a:prstGeom>
                <a:ln w="38100">
                  <a:solidFill>
                    <a:srgbClr val="FF0000">
                      <a:alpha val="6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217A78A-FB65-4EA4-BA69-9DEC0C021750}"/>
                </a:ext>
              </a:extLst>
            </p:cNvPr>
            <p:cNvCxnSpPr/>
            <p:nvPr/>
          </p:nvCxnSpPr>
          <p:spPr>
            <a:xfrm>
              <a:off x="2604052" y="4959626"/>
              <a:ext cx="10038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8242EA-FE2B-451A-81FF-5D2188710DEC}"/>
              </a:ext>
            </a:extLst>
          </p:cNvPr>
          <p:cNvGrpSpPr/>
          <p:nvPr/>
        </p:nvGrpSpPr>
        <p:grpSpPr>
          <a:xfrm>
            <a:off x="3190461" y="4941479"/>
            <a:ext cx="6881571" cy="1373829"/>
            <a:chOff x="3190461" y="4941479"/>
            <a:chExt cx="6881571" cy="137382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693C08-8E40-458B-9AAA-DE1A3013E2A0}"/>
                </a:ext>
              </a:extLst>
            </p:cNvPr>
            <p:cNvSpPr/>
            <p:nvPr/>
          </p:nvSpPr>
          <p:spPr>
            <a:xfrm>
              <a:off x="5615609" y="5312465"/>
              <a:ext cx="2077279" cy="10028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ATQA-</a:t>
              </a:r>
              <a:r>
                <a:rPr lang="en-US" sz="2400" b="1" dirty="0" err="1"/>
                <a:t>AsTEN</a:t>
              </a:r>
              <a:endParaRPr lang="en-ID" sz="2400" b="1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0AC4F72-FA89-472D-8B74-18EF1F88D3FE}"/>
                </a:ext>
              </a:extLst>
            </p:cNvPr>
            <p:cNvCxnSpPr/>
            <p:nvPr/>
          </p:nvCxnSpPr>
          <p:spPr>
            <a:xfrm>
              <a:off x="3190461" y="4959626"/>
              <a:ext cx="2425148" cy="70567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A57BB2-673C-4209-8515-9567C7257304}"/>
                </a:ext>
              </a:extLst>
            </p:cNvPr>
            <p:cNvSpPr/>
            <p:nvPr/>
          </p:nvSpPr>
          <p:spPr>
            <a:xfrm>
              <a:off x="7994753" y="5037664"/>
              <a:ext cx="2077279" cy="10028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CAEP</a:t>
              </a:r>
              <a:endParaRPr lang="en-ID" sz="2800" b="1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500BA8A-3323-4BE2-9D31-D13B862DCB92}"/>
                </a:ext>
              </a:extLst>
            </p:cNvPr>
            <p:cNvCxnSpPr>
              <a:cxnSpLocks/>
            </p:cNvCxnSpPr>
            <p:nvPr/>
          </p:nvCxnSpPr>
          <p:spPr>
            <a:xfrm>
              <a:off x="3449637" y="4941479"/>
              <a:ext cx="4591120" cy="42565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898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9AF48F-5A65-46B4-AE7C-4EEA67DC36BA}"/>
              </a:ext>
            </a:extLst>
          </p:cNvPr>
          <p:cNvSpPr txBox="1"/>
          <p:nvPr/>
        </p:nvSpPr>
        <p:spPr>
          <a:xfrm>
            <a:off x="1297682" y="337929"/>
            <a:ext cx="9845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PERATURAN MENTERI PENDIDIKAN DAN KEBUDAYAAN REPUBLIK INDONESIA </a:t>
            </a:r>
          </a:p>
          <a:p>
            <a:pPr algn="ctr"/>
            <a:r>
              <a:rPr lang="en-ID" sz="18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NOMOR 5 TAHUN 2020 </a:t>
            </a:r>
          </a:p>
          <a:p>
            <a:pPr algn="ctr"/>
            <a:r>
              <a:rPr lang="en-ID" sz="18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TENTANG AKREDITASI PROGRAM STUDI DAN PERGURUAN TINGGI  (3)</a:t>
            </a:r>
            <a:endParaRPr lang="en-ID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A52A78-75C7-4203-8496-CDD5D067F486}"/>
              </a:ext>
            </a:extLst>
          </p:cNvPr>
          <p:cNvGrpSpPr/>
          <p:nvPr/>
        </p:nvGrpSpPr>
        <p:grpSpPr>
          <a:xfrm>
            <a:off x="934218" y="1530066"/>
            <a:ext cx="10310864" cy="2339102"/>
            <a:chOff x="934218" y="1530066"/>
            <a:chExt cx="10310864" cy="2339102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688B5F-F847-44D8-93AD-DFE7B6FDED38}"/>
                </a:ext>
              </a:extLst>
            </p:cNvPr>
            <p:cNvSpPr txBox="1"/>
            <p:nvPr/>
          </p:nvSpPr>
          <p:spPr>
            <a:xfrm>
              <a:off x="934218" y="1530066"/>
              <a:ext cx="10310864" cy="23391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Pasal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36 </a:t>
              </a:r>
            </a:p>
            <a:p>
              <a:pPr>
                <a:spcBef>
                  <a:spcPts val="600"/>
                </a:spcBef>
              </a:pP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(1) LAM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dibentuk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oleh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Pemerintah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atau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Masyarakat. </a:t>
              </a:r>
            </a:p>
            <a:p>
              <a:pPr>
                <a:spcBef>
                  <a:spcPts val="600"/>
                </a:spcBef>
              </a:pP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(2) LAM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dibentuk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berdasarkan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rumpun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pohon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, dan/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atau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cabang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ilmu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pengetahuan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. </a:t>
              </a:r>
            </a:p>
            <a:p>
              <a:pPr>
                <a:spcBef>
                  <a:spcPts val="600"/>
                </a:spcBef>
              </a:pPr>
              <a:r>
                <a:rPr lang="sv-SE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(3) LAM sebagaimana dimaksud pada ayat (2) dibentuk di tempat kedudukan 	Lembaga Layanan Pendidikan Tinggi. </a:t>
              </a:r>
            </a:p>
            <a:p>
              <a:pPr>
                <a:spcBef>
                  <a:spcPts val="600"/>
                </a:spcBef>
              </a:pP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(4)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Rumpun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pohon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, dan/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atau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cabang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ilmu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pengetahuan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sebagaimana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dimaksud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	pada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ayat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(2)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ditetapkan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oleh Menteri. </a:t>
              </a:r>
              <a:endParaRPr lang="en-ID" b="1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2B38DD-16EE-410F-BDBE-F74D665325B8}"/>
                </a:ext>
              </a:extLst>
            </p:cNvPr>
            <p:cNvCxnSpPr/>
            <p:nvPr/>
          </p:nvCxnSpPr>
          <p:spPr>
            <a:xfrm>
              <a:off x="3286125" y="2219325"/>
              <a:ext cx="3924300" cy="0"/>
            </a:xfrm>
            <a:prstGeom prst="line">
              <a:avLst/>
            </a:prstGeom>
            <a:grpFill/>
            <a:ln w="38100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F0B3A8-45A8-453A-8ACA-23B2EEA17187}"/>
                </a:ext>
              </a:extLst>
            </p:cNvPr>
            <p:cNvCxnSpPr>
              <a:cxnSpLocks/>
            </p:cNvCxnSpPr>
            <p:nvPr/>
          </p:nvCxnSpPr>
          <p:spPr>
            <a:xfrm>
              <a:off x="3188661" y="2609888"/>
              <a:ext cx="7641264" cy="0"/>
            </a:xfrm>
            <a:prstGeom prst="line">
              <a:avLst/>
            </a:prstGeom>
            <a:grpFill/>
            <a:ln w="38100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36F334A-DA21-4C83-AF1C-A4C2A1D3477D}"/>
              </a:ext>
            </a:extLst>
          </p:cNvPr>
          <p:cNvSpPr/>
          <p:nvPr/>
        </p:nvSpPr>
        <p:spPr>
          <a:xfrm>
            <a:off x="9286238" y="663168"/>
            <a:ext cx="1628775" cy="150098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LAMDIK</a:t>
            </a:r>
            <a:endParaRPr lang="en-ID" sz="20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20AD60-42A4-438A-BBEC-1D9AB223D2D7}"/>
              </a:ext>
            </a:extLst>
          </p:cNvPr>
          <p:cNvCxnSpPr>
            <a:cxnSpLocks/>
          </p:cNvCxnSpPr>
          <p:nvPr/>
        </p:nvCxnSpPr>
        <p:spPr>
          <a:xfrm flipV="1">
            <a:off x="7207564" y="1638555"/>
            <a:ext cx="2368741" cy="440987"/>
          </a:xfrm>
          <a:prstGeom prst="straightConnector1">
            <a:avLst/>
          </a:prstGeom>
          <a:ln w="5715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B4DEA9-9E50-4EE8-987E-0B2818C53FA5}"/>
              </a:ext>
            </a:extLst>
          </p:cNvPr>
          <p:cNvCxnSpPr>
            <a:cxnSpLocks/>
          </p:cNvCxnSpPr>
          <p:nvPr/>
        </p:nvCxnSpPr>
        <p:spPr>
          <a:xfrm flipV="1">
            <a:off x="6419850" y="1741250"/>
            <a:ext cx="3113592" cy="2973626"/>
          </a:xfrm>
          <a:prstGeom prst="straightConnector1">
            <a:avLst/>
          </a:prstGeom>
          <a:ln w="5715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7DECA4-65AA-4AD1-AC34-AEC3656DAF6E}"/>
              </a:ext>
            </a:extLst>
          </p:cNvPr>
          <p:cNvGrpSpPr/>
          <p:nvPr/>
        </p:nvGrpSpPr>
        <p:grpSpPr>
          <a:xfrm>
            <a:off x="910940" y="4349159"/>
            <a:ext cx="10357420" cy="1831271"/>
            <a:chOff x="910940" y="4349159"/>
            <a:chExt cx="10357420" cy="183127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F315FD6-8497-4CE8-826E-8B1F956C044D}"/>
                </a:ext>
              </a:extLst>
            </p:cNvPr>
            <p:cNvGrpSpPr/>
            <p:nvPr/>
          </p:nvGrpSpPr>
          <p:grpSpPr>
            <a:xfrm>
              <a:off x="910940" y="4349159"/>
              <a:ext cx="10357420" cy="1831271"/>
              <a:chOff x="910940" y="4349159"/>
              <a:chExt cx="10357420" cy="183127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8ABA446-9702-42C5-951D-70B47C7AB4C8}"/>
                  </a:ext>
                </a:extLst>
              </p:cNvPr>
              <p:cNvGrpSpPr/>
              <p:nvPr/>
            </p:nvGrpSpPr>
            <p:grpSpPr>
              <a:xfrm>
                <a:off x="910940" y="4349159"/>
                <a:ext cx="10357420" cy="1831271"/>
                <a:chOff x="1681009" y="2490528"/>
                <a:chExt cx="10078423" cy="1831271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7A4EE77-D80D-4522-AB37-160DED4460DC}"/>
                    </a:ext>
                  </a:extLst>
                </p:cNvPr>
                <p:cNvSpPr txBox="1"/>
                <p:nvPr/>
              </p:nvSpPr>
              <p:spPr>
                <a:xfrm>
                  <a:off x="1681009" y="2490528"/>
                  <a:ext cx="10078423" cy="18312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Pasal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46 </a:t>
                  </a:r>
                </a:p>
                <a:p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(1) LAM Masyarakat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berbentuk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badan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hukum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nirlaba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. 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(2) Badan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hukum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nirlaba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sebagaimana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dimaksud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pada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ayat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(1)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dibentuk</a:t>
                  </a:r>
                  <a:endPara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endParaRPr>
                </a:p>
                <a:p>
                  <a:r>
                    <a:rPr lang="en-ID" b="1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   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oleh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pemrakarsa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yang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terdiri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atas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organisasi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profesi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dan/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atau</a:t>
                  </a:r>
                  <a:endPara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endParaRPr>
                </a:p>
                <a:p>
                  <a:r>
                    <a:rPr lang="en-ID" b="1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   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asosiasi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unit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pengelola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Program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Studi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berbadan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hukum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dari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suatu</a:t>
                  </a:r>
                  <a:endPara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endParaRPr>
                </a:p>
                <a:p>
                  <a:r>
                    <a:rPr lang="en-ID" b="1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   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rumpun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,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pohon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, dan/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atau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cabang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ilmu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ID" sz="1800" b="1" i="0" u="none" strike="noStrike" baseline="0" dirty="0" err="1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pengetahuan</a:t>
                  </a:r>
                  <a:r>
                    <a:rPr lang="en-ID" sz="1800" b="1" i="0" u="none" strike="noStrike" baseline="0" dirty="0">
                      <a:solidFill>
                        <a:srgbClr val="000000"/>
                      </a:solidFill>
                      <a:latin typeface="Bookman Old Style" panose="02050604050505020204" pitchFamily="18" charset="0"/>
                    </a:rPr>
                    <a:t>. </a:t>
                  </a:r>
                  <a:endParaRPr lang="en-ID" b="1" dirty="0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8D03BD6-894A-4F86-B50A-E4C9D03DBB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88786" y="3086821"/>
                  <a:ext cx="3622019" cy="1"/>
                </a:xfrm>
                <a:prstGeom prst="line">
                  <a:avLst/>
                </a:prstGeom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0B14397-4F4F-455F-9260-EA8E24DE72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31695" y="3703459"/>
                  <a:ext cx="3209925" cy="2"/>
                </a:xfrm>
                <a:prstGeom prst="line">
                  <a:avLst/>
                </a:prstGeom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144CD5A-8CB0-407E-9F10-F884A20E4E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3875" y="5838825"/>
                <a:ext cx="4511527" cy="0"/>
              </a:xfrm>
              <a:prstGeom prst="line">
                <a:avLst/>
              </a:prstGeom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F960DFB-39A5-47F0-AD56-17B2A4DC1E3C}"/>
                </a:ext>
              </a:extLst>
            </p:cNvPr>
            <p:cNvCxnSpPr/>
            <p:nvPr/>
          </p:nvCxnSpPr>
          <p:spPr>
            <a:xfrm>
              <a:off x="4750904" y="4945452"/>
              <a:ext cx="245952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574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22"/>
            <a:ext cx="12192000" cy="68519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9315A7-EDEF-4CA8-988C-F7590AC3EC8B}"/>
              </a:ext>
            </a:extLst>
          </p:cNvPr>
          <p:cNvGrpSpPr/>
          <p:nvPr/>
        </p:nvGrpSpPr>
        <p:grpSpPr>
          <a:xfrm>
            <a:off x="-689943" y="677333"/>
            <a:ext cx="12192000" cy="5418667"/>
            <a:chOff x="-689943" y="677333"/>
            <a:chExt cx="12192000" cy="5418667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E0A6D1AA-E577-43F0-8F60-6325D35637D1}"/>
                </a:ext>
              </a:extLst>
            </p:cNvPr>
            <p:cNvGraphicFramePr/>
            <p:nvPr/>
          </p:nvGraphicFramePr>
          <p:xfrm>
            <a:off x="-689943" y="677333"/>
            <a:ext cx="12192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6879892-9716-4197-A3E9-E641E2BE6FC9}"/>
                </a:ext>
              </a:extLst>
            </p:cNvPr>
            <p:cNvSpPr/>
            <p:nvPr/>
          </p:nvSpPr>
          <p:spPr>
            <a:xfrm>
              <a:off x="6440653" y="2195365"/>
              <a:ext cx="563541" cy="56354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B4E663-5579-43E4-88FE-31DA5730EED9}"/>
              </a:ext>
            </a:extLst>
          </p:cNvPr>
          <p:cNvSpPr txBox="1"/>
          <p:nvPr/>
        </p:nvSpPr>
        <p:spPr>
          <a:xfrm>
            <a:off x="1065648" y="2896199"/>
            <a:ext cx="1752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2017 BAN PT </a:t>
            </a:r>
            <a:r>
              <a:rPr lang="en-US" sz="1200" b="1" dirty="0" err="1"/>
              <a:t>berharap</a:t>
            </a:r>
            <a:r>
              <a:rPr lang="en-US" sz="1200" b="1" dirty="0"/>
              <a:t> LAM DIK </a:t>
            </a:r>
            <a:r>
              <a:rPr lang="en-US" sz="1200" b="1" dirty="0" err="1"/>
              <a:t>seger</a:t>
            </a:r>
            <a:r>
              <a:rPr lang="en-US" sz="1200" b="1" dirty="0"/>
              <a:t> </a:t>
            </a:r>
            <a:r>
              <a:rPr lang="en-US" sz="1200" b="1" dirty="0" err="1"/>
              <a:t>berdiri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perlu</a:t>
            </a:r>
            <a:r>
              <a:rPr lang="en-US" sz="1200" b="1" dirty="0"/>
              <a:t> nota </a:t>
            </a:r>
            <a:r>
              <a:rPr lang="en-US" sz="1200" b="1" dirty="0" err="1"/>
              <a:t>kesepakatan</a:t>
            </a:r>
            <a:r>
              <a:rPr lang="en-US" sz="1200" b="1" dirty="0"/>
              <a:t> </a:t>
            </a:r>
            <a:r>
              <a:rPr lang="en-US" sz="1200" b="1" dirty="0" err="1"/>
              <a:t>antara</a:t>
            </a:r>
            <a:r>
              <a:rPr lang="en-US" sz="1200" b="1" dirty="0"/>
              <a:t> ISPI </a:t>
            </a:r>
            <a:r>
              <a:rPr lang="en-US" sz="1200" b="1" dirty="0" err="1"/>
              <a:t>dan</a:t>
            </a:r>
            <a:r>
              <a:rPr lang="en-US" sz="1200" b="1" dirty="0"/>
              <a:t> ALPTK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8EF11-83B9-4BB4-94FD-6161207E15E9}"/>
              </a:ext>
            </a:extLst>
          </p:cNvPr>
          <p:cNvSpPr txBox="1"/>
          <p:nvPr/>
        </p:nvSpPr>
        <p:spPr>
          <a:xfrm>
            <a:off x="2818248" y="4294196"/>
            <a:ext cx="1752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2018 </a:t>
            </a:r>
            <a:r>
              <a:rPr lang="en-US" sz="1200" b="1" dirty="0" err="1"/>
              <a:t>ada</a:t>
            </a:r>
            <a:r>
              <a:rPr lang="en-US" sz="1200" b="1" dirty="0"/>
              <a:t> </a:t>
            </a:r>
            <a:r>
              <a:rPr lang="en-US" sz="1200" b="1" dirty="0" err="1"/>
              <a:t>informasi</a:t>
            </a:r>
            <a:r>
              <a:rPr lang="en-US" sz="1200" b="1" dirty="0"/>
              <a:t> </a:t>
            </a:r>
            <a:r>
              <a:rPr lang="en-US" sz="1200" b="1" dirty="0" err="1"/>
              <a:t>Dit</a:t>
            </a:r>
            <a:r>
              <a:rPr lang="en-US" sz="1200" b="1" dirty="0"/>
              <a:t> </a:t>
            </a:r>
            <a:r>
              <a:rPr lang="en-US" sz="1200" b="1" dirty="0" err="1"/>
              <a:t>Penjamu</a:t>
            </a:r>
            <a:r>
              <a:rPr lang="en-US" sz="1200" b="1" dirty="0"/>
              <a:t> </a:t>
            </a:r>
            <a:r>
              <a:rPr lang="en-US" sz="1200" b="1" dirty="0" err="1"/>
              <a:t>Ditjen</a:t>
            </a:r>
            <a:r>
              <a:rPr lang="en-US" sz="1200" b="1" dirty="0"/>
              <a:t> </a:t>
            </a:r>
            <a:r>
              <a:rPr lang="en-US" sz="1200" b="1" dirty="0" err="1"/>
              <a:t>Belmawa</a:t>
            </a:r>
            <a:r>
              <a:rPr lang="en-US" sz="1200" b="1" dirty="0"/>
              <a:t> </a:t>
            </a:r>
            <a:r>
              <a:rPr lang="en-US" sz="1200" b="1" dirty="0" err="1"/>
              <a:t>dapat</a:t>
            </a:r>
            <a:r>
              <a:rPr lang="en-US" sz="1200" b="1" dirty="0"/>
              <a:t> </a:t>
            </a:r>
            <a:r>
              <a:rPr lang="en-US" sz="1200" b="1" dirty="0" err="1"/>
              <a:t>mendukung</a:t>
            </a:r>
            <a:r>
              <a:rPr lang="en-US" sz="1200" b="1" dirty="0"/>
              <a:t> </a:t>
            </a:r>
            <a:r>
              <a:rPr lang="en-US" sz="1200" b="1" dirty="0" err="1"/>
              <a:t>pendirian</a:t>
            </a:r>
            <a:r>
              <a:rPr lang="en-US" sz="1200" b="1" dirty="0"/>
              <a:t> LAM DIK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AFBDB-FB3C-4A08-BB36-E7F3B0EBB393}"/>
              </a:ext>
            </a:extLst>
          </p:cNvPr>
          <p:cNvSpPr txBox="1"/>
          <p:nvPr/>
        </p:nvSpPr>
        <p:spPr>
          <a:xfrm>
            <a:off x="3237392" y="1597384"/>
            <a:ext cx="1752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Agustus</a:t>
            </a:r>
            <a:r>
              <a:rPr lang="en-US" sz="1200" b="1" dirty="0"/>
              <a:t> 2018 </a:t>
            </a:r>
            <a:r>
              <a:rPr lang="en-US" sz="1200" b="1" dirty="0" err="1"/>
              <a:t>penyusunan</a:t>
            </a:r>
            <a:r>
              <a:rPr lang="en-US" sz="1200" b="1" dirty="0"/>
              <a:t> </a:t>
            </a:r>
            <a:r>
              <a:rPr lang="en-US" sz="1200" b="1" dirty="0" err="1"/>
              <a:t>studi</a:t>
            </a:r>
            <a:r>
              <a:rPr lang="en-US" sz="1200" b="1" dirty="0"/>
              <a:t> </a:t>
            </a:r>
            <a:r>
              <a:rPr lang="en-US" sz="1200" b="1" dirty="0" err="1"/>
              <a:t>kelayakan</a:t>
            </a:r>
            <a:r>
              <a:rPr lang="en-US" sz="1200" b="1" dirty="0"/>
              <a:t> (NA) </a:t>
            </a:r>
            <a:r>
              <a:rPr lang="en-US" sz="1200" b="1" dirty="0" err="1"/>
              <a:t>dimulai</a:t>
            </a:r>
            <a:r>
              <a:rPr lang="en-US" sz="1200" b="1" dirty="0"/>
              <a:t>, </a:t>
            </a:r>
            <a:r>
              <a:rPr lang="en-US" sz="1200" b="1" dirty="0" err="1"/>
              <a:t>sambil</a:t>
            </a:r>
            <a:r>
              <a:rPr lang="en-US" sz="1200" b="1" dirty="0"/>
              <a:t> </a:t>
            </a:r>
            <a:r>
              <a:rPr lang="en-US" sz="1200" b="1" dirty="0" err="1"/>
              <a:t>menyiapkan</a:t>
            </a:r>
            <a:r>
              <a:rPr lang="en-US" sz="1200" b="1" dirty="0"/>
              <a:t> nota </a:t>
            </a:r>
            <a:r>
              <a:rPr lang="en-US" sz="1200" b="1" dirty="0" err="1"/>
              <a:t>kesepakatan</a:t>
            </a:r>
            <a:r>
              <a:rPr lang="en-US" sz="1200" b="1" dirty="0"/>
              <a:t> </a:t>
            </a:r>
            <a:r>
              <a:rPr lang="en-US" sz="1200" b="1" dirty="0" err="1"/>
              <a:t>pendiri</a:t>
            </a:r>
            <a:r>
              <a:rPr lang="en-US" sz="1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5F076-1152-419C-A24D-550CC8AB55A8}"/>
              </a:ext>
            </a:extLst>
          </p:cNvPr>
          <p:cNvSpPr txBox="1"/>
          <p:nvPr/>
        </p:nvSpPr>
        <p:spPr>
          <a:xfrm>
            <a:off x="4910872" y="3734227"/>
            <a:ext cx="17526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27 </a:t>
            </a:r>
            <a:r>
              <a:rPr lang="en-US" sz="1200" b="1" dirty="0" err="1"/>
              <a:t>Desember</a:t>
            </a:r>
            <a:r>
              <a:rPr lang="en-US" sz="1200" b="1" dirty="0"/>
              <a:t> 2018 </a:t>
            </a:r>
            <a:r>
              <a:rPr lang="en-US" sz="1200" b="1" dirty="0" err="1"/>
              <a:t>studi</a:t>
            </a:r>
            <a:r>
              <a:rPr lang="en-US" sz="1200" b="1" dirty="0"/>
              <a:t> </a:t>
            </a:r>
            <a:r>
              <a:rPr lang="en-US" sz="1200" b="1" dirty="0" err="1"/>
              <a:t>kelayakan</a:t>
            </a:r>
            <a:r>
              <a:rPr lang="en-US" sz="1200" b="1" dirty="0"/>
              <a:t> </a:t>
            </a:r>
            <a:r>
              <a:rPr lang="en-US" sz="1200" b="1" dirty="0" err="1"/>
              <a:t>dipresentasikan</a:t>
            </a:r>
            <a:r>
              <a:rPr lang="en-US" sz="1200" b="1" dirty="0"/>
              <a:t> di </a:t>
            </a:r>
            <a:r>
              <a:rPr lang="en-US" sz="1200" b="1" dirty="0" err="1"/>
              <a:t>Dikti</a:t>
            </a:r>
            <a:r>
              <a:rPr lang="en-US" sz="1200" b="1" dirty="0"/>
              <a:t> </a:t>
            </a:r>
            <a:r>
              <a:rPr lang="en-US" sz="1200" b="1" dirty="0" err="1"/>
              <a:t>dihadir</a:t>
            </a:r>
            <a:r>
              <a:rPr lang="en-US" sz="1200" b="1" dirty="0"/>
              <a:t> </a:t>
            </a:r>
            <a:r>
              <a:rPr lang="en-US" sz="1200" b="1" dirty="0" err="1"/>
              <a:t>oleh</a:t>
            </a:r>
            <a:r>
              <a:rPr lang="en-US" sz="1200" b="1" dirty="0"/>
              <a:t> </a:t>
            </a:r>
            <a:r>
              <a:rPr lang="en-US" sz="1200" b="1" dirty="0" err="1"/>
              <a:t>Dirjen</a:t>
            </a:r>
            <a:r>
              <a:rPr lang="en-US" sz="1200" b="1" dirty="0"/>
              <a:t> </a:t>
            </a:r>
            <a:r>
              <a:rPr lang="en-US" sz="1200" b="1" dirty="0" err="1"/>
              <a:t>Belmawa</a:t>
            </a:r>
            <a:r>
              <a:rPr lang="en-US" sz="1200" b="1" dirty="0"/>
              <a:t>, </a:t>
            </a:r>
            <a:r>
              <a:rPr lang="en-US" sz="1200" b="1" dirty="0" err="1"/>
              <a:t>Dirjen</a:t>
            </a:r>
            <a:r>
              <a:rPr lang="en-US" sz="1200" b="1" dirty="0"/>
              <a:t> </a:t>
            </a:r>
            <a:r>
              <a:rPr lang="en-US" sz="1200" b="1" dirty="0" err="1"/>
              <a:t>Lemkerma</a:t>
            </a:r>
            <a:r>
              <a:rPr lang="en-US" sz="1200" b="1" dirty="0"/>
              <a:t>, </a:t>
            </a:r>
            <a:r>
              <a:rPr lang="en-US" sz="1200" b="1" dirty="0" err="1"/>
              <a:t>Staf</a:t>
            </a:r>
            <a:r>
              <a:rPr lang="en-US" sz="1200" b="1" dirty="0"/>
              <a:t> Ahli Bid </a:t>
            </a:r>
            <a:r>
              <a:rPr lang="en-US" sz="1200" b="1" dirty="0" err="1"/>
              <a:t>Akademik</a:t>
            </a:r>
            <a:r>
              <a:rPr lang="en-US" sz="1200" b="1" dirty="0"/>
              <a:t>, </a:t>
            </a:r>
            <a:r>
              <a:rPr lang="en-US" sz="1200" b="1" dirty="0" err="1"/>
              <a:t>Karo</a:t>
            </a:r>
            <a:r>
              <a:rPr lang="en-US" sz="1200" b="1" dirty="0"/>
              <a:t> </a:t>
            </a:r>
            <a:r>
              <a:rPr lang="en-US" sz="1200" b="1" dirty="0" err="1"/>
              <a:t>Hukor</a:t>
            </a:r>
            <a:r>
              <a:rPr lang="en-US" sz="1200" b="1" dirty="0"/>
              <a:t>.</a:t>
            </a:r>
            <a:r>
              <a:rPr lang="en-US" sz="1200" b="1" dirty="0">
                <a:sym typeface="Wingdings" panose="05000000000000000000" pitchFamily="2" charset="2"/>
              </a:rPr>
              <a:t> OK</a:t>
            </a:r>
            <a:endParaRPr 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6CDA3-72FA-4398-BB15-F07FC3BBC3A3}"/>
              </a:ext>
            </a:extLst>
          </p:cNvPr>
          <p:cNvSpPr txBox="1"/>
          <p:nvPr/>
        </p:nvSpPr>
        <p:spPr>
          <a:xfrm>
            <a:off x="5281411" y="970283"/>
            <a:ext cx="1752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8 </a:t>
            </a:r>
            <a:r>
              <a:rPr lang="en-US" sz="1200" b="1" dirty="0" err="1"/>
              <a:t>Maret</a:t>
            </a:r>
            <a:r>
              <a:rPr lang="en-US" sz="1200" b="1" dirty="0"/>
              <a:t> 2019 </a:t>
            </a:r>
            <a:r>
              <a:rPr lang="en-US" sz="1200" b="1" dirty="0" err="1"/>
              <a:t>presentasi</a:t>
            </a:r>
            <a:r>
              <a:rPr lang="en-US" sz="1200" b="1" dirty="0"/>
              <a:t> di </a:t>
            </a:r>
            <a:r>
              <a:rPr lang="en-US" sz="1200" b="1" dirty="0" err="1"/>
              <a:t>depan</a:t>
            </a:r>
            <a:r>
              <a:rPr lang="en-US" sz="1200" b="1" dirty="0"/>
              <a:t> BAN PT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prinsipnya</a:t>
            </a:r>
            <a:r>
              <a:rPr lang="en-US" sz="1200" b="1" dirty="0"/>
              <a:t> </a:t>
            </a:r>
            <a:r>
              <a:rPr lang="en-US" sz="1200" b="1" dirty="0" err="1"/>
              <a:t>disetujui</a:t>
            </a:r>
            <a:r>
              <a:rPr lang="en-US" sz="1200" b="1" dirty="0"/>
              <a:t>. </a:t>
            </a:r>
            <a:r>
              <a:rPr lang="en-US" sz="1200" b="1" dirty="0">
                <a:sym typeface="Wingdings" panose="05000000000000000000" pitchFamily="2" charset="2"/>
              </a:rPr>
              <a:t> OK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A8132B-2D29-40AA-AC27-5DD964044433}"/>
              </a:ext>
            </a:extLst>
          </p:cNvPr>
          <p:cNvSpPr txBox="1"/>
          <p:nvPr/>
        </p:nvSpPr>
        <p:spPr>
          <a:xfrm>
            <a:off x="7670164" y="554784"/>
            <a:ext cx="152068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Cakupan</a:t>
            </a:r>
            <a:r>
              <a:rPr lang="en-US" sz="1200" b="1" dirty="0"/>
              <a:t> </a:t>
            </a:r>
            <a:r>
              <a:rPr lang="en-US" sz="1200" b="1" dirty="0" err="1"/>
              <a:t>prodi</a:t>
            </a:r>
            <a:r>
              <a:rPr lang="en-US" sz="1200" b="1" dirty="0"/>
              <a:t>: </a:t>
            </a:r>
            <a:r>
              <a:rPr lang="en-US" sz="1200" b="1" dirty="0" err="1"/>
              <a:t>Kepmen</a:t>
            </a:r>
            <a:r>
              <a:rPr lang="en-US" sz="1200" b="1" dirty="0"/>
              <a:t>: 186/M/2021, </a:t>
            </a:r>
            <a:r>
              <a:rPr lang="en-US" sz="1200" b="1" dirty="0" err="1"/>
              <a:t>tgl</a:t>
            </a:r>
            <a:r>
              <a:rPr lang="en-US" sz="1200" b="1" dirty="0"/>
              <a:t> 15 </a:t>
            </a:r>
            <a:r>
              <a:rPr lang="en-US" sz="1200" b="1" dirty="0" err="1"/>
              <a:t>Juli</a:t>
            </a:r>
            <a:r>
              <a:rPr lang="en-US" sz="1200" b="1" dirty="0"/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4F4BB0-7197-473C-ABE2-4611C5885D49}"/>
              </a:ext>
            </a:extLst>
          </p:cNvPr>
          <p:cNvSpPr txBox="1"/>
          <p:nvPr/>
        </p:nvSpPr>
        <p:spPr>
          <a:xfrm>
            <a:off x="7059376" y="3134062"/>
            <a:ext cx="1752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2 </a:t>
            </a:r>
            <a:r>
              <a:rPr lang="en-US" sz="1200" b="1" dirty="0" err="1"/>
              <a:t>Agustus</a:t>
            </a:r>
            <a:r>
              <a:rPr lang="en-US" sz="1200" b="1" dirty="0"/>
              <a:t> 2019 </a:t>
            </a:r>
            <a:r>
              <a:rPr lang="en-US" sz="1200" b="1" dirty="0" err="1"/>
              <a:t>persetujuan</a:t>
            </a:r>
            <a:r>
              <a:rPr lang="en-US" sz="1200" b="1" dirty="0"/>
              <a:t> </a:t>
            </a:r>
            <a:r>
              <a:rPr lang="en-US" sz="1200" b="1" dirty="0" err="1"/>
              <a:t>Menteri</a:t>
            </a:r>
            <a:r>
              <a:rPr lang="en-US" sz="1200" b="1" dirty="0"/>
              <a:t> </a:t>
            </a:r>
            <a:r>
              <a:rPr lang="en-US" sz="1200" b="1" dirty="0" err="1"/>
              <a:t>keluar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26 </a:t>
            </a:r>
            <a:r>
              <a:rPr lang="en-US" sz="1200" b="1" dirty="0" err="1"/>
              <a:t>Agustus</a:t>
            </a:r>
            <a:r>
              <a:rPr lang="en-US" sz="1200" b="1" dirty="0"/>
              <a:t> </a:t>
            </a:r>
            <a:r>
              <a:rPr lang="en-US" sz="1200" b="1" dirty="0" err="1"/>
              <a:t>dideklarasikan</a:t>
            </a:r>
            <a:r>
              <a:rPr lang="en-US" sz="1200" b="1" dirty="0"/>
              <a:t> di Denpasar.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17DC0F-477F-49BD-9D28-C6AF745B8ED9}"/>
              </a:ext>
            </a:extLst>
          </p:cNvPr>
          <p:cNvSpPr txBox="1"/>
          <p:nvPr/>
        </p:nvSpPr>
        <p:spPr>
          <a:xfrm>
            <a:off x="9022792" y="2857063"/>
            <a:ext cx="17948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Instrumen</a:t>
            </a:r>
            <a:r>
              <a:rPr lang="en-US" sz="1200" b="1" dirty="0"/>
              <a:t> S1-DIK: </a:t>
            </a:r>
            <a:r>
              <a:rPr lang="en-US" sz="1200" b="1" dirty="0" err="1"/>
              <a:t>PerBam</a:t>
            </a:r>
            <a:r>
              <a:rPr lang="en-US" sz="1200" b="1" dirty="0"/>
              <a:t>: 170/BAN-PT/MA/Pen/</a:t>
            </a:r>
            <a:r>
              <a:rPr lang="en-US" sz="1200" b="1" dirty="0" err="1"/>
              <a:t>PerBAN</a:t>
            </a:r>
            <a:r>
              <a:rPr lang="en-US" sz="1200" b="1" dirty="0"/>
              <a:t>/2021, </a:t>
            </a:r>
            <a:r>
              <a:rPr lang="en-US" sz="1200" b="1" dirty="0" err="1"/>
              <a:t>tgl</a:t>
            </a:r>
            <a:r>
              <a:rPr lang="en-US" sz="1200" b="1" dirty="0"/>
              <a:t> 3 September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08A71C-2171-487C-A7DB-EA14A0701E8D}"/>
              </a:ext>
            </a:extLst>
          </p:cNvPr>
          <p:cNvSpPr txBox="1"/>
          <p:nvPr/>
        </p:nvSpPr>
        <p:spPr>
          <a:xfrm>
            <a:off x="10480208" y="1369842"/>
            <a:ext cx="1786149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LAUNCHING OLEH BAN PT &amp; DIKTI, 31 </a:t>
            </a:r>
            <a:r>
              <a:rPr lang="en-US" sz="1600" b="1" dirty="0" err="1"/>
              <a:t>Desember</a:t>
            </a:r>
            <a:r>
              <a:rPr lang="en-US" sz="1600" b="1" dirty="0"/>
              <a:t> 2021 &amp; DILUNCURKAN BEROPERASI 31 </a:t>
            </a:r>
            <a:r>
              <a:rPr lang="en-US" sz="1600" b="1" dirty="0" err="1"/>
              <a:t>Maret</a:t>
            </a:r>
            <a:r>
              <a:rPr lang="en-US" sz="1600" b="1" dirty="0"/>
              <a:t> 2022.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A3DDAF-29E8-4C71-AE41-B64F51E2D841}"/>
              </a:ext>
            </a:extLst>
          </p:cNvPr>
          <p:cNvSpPr txBox="1"/>
          <p:nvPr/>
        </p:nvSpPr>
        <p:spPr>
          <a:xfrm>
            <a:off x="9339561" y="98628"/>
            <a:ext cx="169061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Biaya</a:t>
            </a:r>
            <a:r>
              <a:rPr lang="en-US" sz="1100" b="1" dirty="0"/>
              <a:t> </a:t>
            </a:r>
            <a:r>
              <a:rPr lang="en-US" sz="1100" b="1" dirty="0" err="1"/>
              <a:t>akreditasi</a:t>
            </a:r>
            <a:r>
              <a:rPr lang="en-US" sz="1100" b="1" dirty="0"/>
              <a:t>: Surat </a:t>
            </a:r>
            <a:r>
              <a:rPr lang="en-US" sz="1100" b="1" dirty="0" err="1"/>
              <a:t>Persetuan</a:t>
            </a:r>
            <a:r>
              <a:rPr lang="en-US" sz="1100" b="1" dirty="0"/>
              <a:t> </a:t>
            </a:r>
            <a:r>
              <a:rPr lang="en-US" sz="1100" b="1" dirty="0" err="1"/>
              <a:t>Mendikbudristek</a:t>
            </a:r>
            <a:r>
              <a:rPr lang="en-US" sz="1100" b="1" dirty="0"/>
              <a:t>: </a:t>
            </a:r>
            <a:r>
              <a:rPr lang="de-DE" sz="1100" b="1" dirty="0"/>
              <a:t>90845/MPK.A/AG.01.00/2021, tgl 20 Desember 2021</a:t>
            </a:r>
            <a:endParaRPr lang="en-US" sz="1100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F9757F-38E5-4767-8C68-59C2F1380E68}"/>
              </a:ext>
            </a:extLst>
          </p:cNvPr>
          <p:cNvGrpSpPr/>
          <p:nvPr/>
        </p:nvGrpSpPr>
        <p:grpSpPr>
          <a:xfrm>
            <a:off x="9181222" y="3873376"/>
            <a:ext cx="2732916" cy="2376406"/>
            <a:chOff x="9181222" y="3873376"/>
            <a:chExt cx="2732916" cy="23764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AA6417E-E910-4375-8F27-C902AD601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61538" y="3873376"/>
              <a:ext cx="1752600" cy="237640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7E04B4-540D-4653-83AA-6884A59C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81222" y="5116948"/>
              <a:ext cx="1224629" cy="1015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225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63C23D-5538-42F5-85DC-B9B517C0A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273" y="2072485"/>
            <a:ext cx="6038305" cy="4528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126F613-AE60-4BE9-ADC6-436CDBDE1D85}"/>
              </a:ext>
            </a:extLst>
          </p:cNvPr>
          <p:cNvSpPr/>
          <p:nvPr/>
        </p:nvSpPr>
        <p:spPr>
          <a:xfrm>
            <a:off x="1085671" y="800516"/>
            <a:ext cx="1235034" cy="102127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RAW INPUT</a:t>
            </a:r>
            <a:endParaRPr lang="en-ID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19C882-9672-4F50-9EF2-73C569E84701}"/>
              </a:ext>
            </a:extLst>
          </p:cNvPr>
          <p:cNvSpPr/>
          <p:nvPr/>
        </p:nvSpPr>
        <p:spPr>
          <a:xfrm>
            <a:off x="2880819" y="800516"/>
            <a:ext cx="1235034" cy="102127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PRO-CESS</a:t>
            </a:r>
            <a:endParaRPr lang="en-ID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FD09EF-93B6-4B46-BF50-AEC07F0387B3}"/>
              </a:ext>
            </a:extLst>
          </p:cNvPr>
          <p:cNvSpPr/>
          <p:nvPr/>
        </p:nvSpPr>
        <p:spPr>
          <a:xfrm>
            <a:off x="4687842" y="800516"/>
            <a:ext cx="1235034" cy="102127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OUT-PUT</a:t>
            </a:r>
            <a:endParaRPr lang="en-ID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BED726-5D1C-41DF-ADA1-44FF56AB3F17}"/>
              </a:ext>
            </a:extLst>
          </p:cNvPr>
          <p:cNvSpPr/>
          <p:nvPr/>
        </p:nvSpPr>
        <p:spPr>
          <a:xfrm>
            <a:off x="6564146" y="800516"/>
            <a:ext cx="1235034" cy="102127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OUT-COME</a:t>
            </a:r>
            <a:endParaRPr lang="en-ID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0AF2DC0-1E4A-46D7-AE4B-CF7F0FA936FE}"/>
              </a:ext>
            </a:extLst>
          </p:cNvPr>
          <p:cNvSpPr/>
          <p:nvPr/>
        </p:nvSpPr>
        <p:spPr>
          <a:xfrm>
            <a:off x="2452319" y="913331"/>
            <a:ext cx="334489" cy="7956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13D9350-A3E7-48FF-9CBA-38833B8061D3}"/>
              </a:ext>
            </a:extLst>
          </p:cNvPr>
          <p:cNvSpPr/>
          <p:nvPr/>
        </p:nvSpPr>
        <p:spPr>
          <a:xfrm>
            <a:off x="4231636" y="911356"/>
            <a:ext cx="334489" cy="7956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EAD4FD1-3F63-442F-9E52-01C10E6C5F61}"/>
              </a:ext>
            </a:extLst>
          </p:cNvPr>
          <p:cNvSpPr/>
          <p:nvPr/>
        </p:nvSpPr>
        <p:spPr>
          <a:xfrm>
            <a:off x="6094090" y="911355"/>
            <a:ext cx="334489" cy="7956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D3AA47-A7B0-47EC-A7AB-EE3174695E4C}"/>
              </a:ext>
            </a:extLst>
          </p:cNvPr>
          <p:cNvSpPr/>
          <p:nvPr/>
        </p:nvSpPr>
        <p:spPr>
          <a:xfrm>
            <a:off x="5558707" y="423377"/>
            <a:ext cx="1626920" cy="558316"/>
          </a:xfrm>
          <a:custGeom>
            <a:avLst/>
            <a:gdLst>
              <a:gd name="connsiteX0" fmla="*/ 1626920 w 1626920"/>
              <a:gd name="connsiteY0" fmla="*/ 510815 h 558316"/>
              <a:gd name="connsiteX1" fmla="*/ 771897 w 1626920"/>
              <a:gd name="connsiteY1" fmla="*/ 176 h 558316"/>
              <a:gd name="connsiteX2" fmla="*/ 0 w 1626920"/>
              <a:gd name="connsiteY2" fmla="*/ 558316 h 55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6920" h="558316">
                <a:moveTo>
                  <a:pt x="1626920" y="510815"/>
                </a:moveTo>
                <a:cubicBezTo>
                  <a:pt x="1334985" y="251537"/>
                  <a:pt x="1043050" y="-7741"/>
                  <a:pt x="771897" y="176"/>
                </a:cubicBezTo>
                <a:cubicBezTo>
                  <a:pt x="500744" y="8093"/>
                  <a:pt x="250372" y="283204"/>
                  <a:pt x="0" y="558316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50DF39-2E09-42F5-85BB-FC4AC100A049}"/>
              </a:ext>
            </a:extLst>
          </p:cNvPr>
          <p:cNvSpPr/>
          <p:nvPr/>
        </p:nvSpPr>
        <p:spPr>
          <a:xfrm>
            <a:off x="3502303" y="433277"/>
            <a:ext cx="1626920" cy="558316"/>
          </a:xfrm>
          <a:custGeom>
            <a:avLst/>
            <a:gdLst>
              <a:gd name="connsiteX0" fmla="*/ 1626920 w 1626920"/>
              <a:gd name="connsiteY0" fmla="*/ 510815 h 558316"/>
              <a:gd name="connsiteX1" fmla="*/ 771897 w 1626920"/>
              <a:gd name="connsiteY1" fmla="*/ 176 h 558316"/>
              <a:gd name="connsiteX2" fmla="*/ 0 w 1626920"/>
              <a:gd name="connsiteY2" fmla="*/ 558316 h 55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6920" h="558316">
                <a:moveTo>
                  <a:pt x="1626920" y="510815"/>
                </a:moveTo>
                <a:cubicBezTo>
                  <a:pt x="1334985" y="251537"/>
                  <a:pt x="1043050" y="-7741"/>
                  <a:pt x="771897" y="176"/>
                </a:cubicBezTo>
                <a:cubicBezTo>
                  <a:pt x="500744" y="8093"/>
                  <a:pt x="250372" y="283204"/>
                  <a:pt x="0" y="558316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D183E2-8E39-41EE-83CD-7B8C04EBD85E}"/>
              </a:ext>
            </a:extLst>
          </p:cNvPr>
          <p:cNvSpPr/>
          <p:nvPr/>
        </p:nvSpPr>
        <p:spPr>
          <a:xfrm>
            <a:off x="1673505" y="397652"/>
            <a:ext cx="1626920" cy="558316"/>
          </a:xfrm>
          <a:custGeom>
            <a:avLst/>
            <a:gdLst>
              <a:gd name="connsiteX0" fmla="*/ 1626920 w 1626920"/>
              <a:gd name="connsiteY0" fmla="*/ 510815 h 558316"/>
              <a:gd name="connsiteX1" fmla="*/ 771897 w 1626920"/>
              <a:gd name="connsiteY1" fmla="*/ 176 h 558316"/>
              <a:gd name="connsiteX2" fmla="*/ 0 w 1626920"/>
              <a:gd name="connsiteY2" fmla="*/ 558316 h 55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6920" h="558316">
                <a:moveTo>
                  <a:pt x="1626920" y="510815"/>
                </a:moveTo>
                <a:cubicBezTo>
                  <a:pt x="1334985" y="251537"/>
                  <a:pt x="1043050" y="-7741"/>
                  <a:pt x="771897" y="176"/>
                </a:cubicBezTo>
                <a:cubicBezTo>
                  <a:pt x="500744" y="8093"/>
                  <a:pt x="250372" y="283204"/>
                  <a:pt x="0" y="558316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FE8DF3-56B9-4525-94A1-FCB93F77277B}"/>
              </a:ext>
            </a:extLst>
          </p:cNvPr>
          <p:cNvSpPr/>
          <p:nvPr/>
        </p:nvSpPr>
        <p:spPr>
          <a:xfrm>
            <a:off x="1053508" y="2162472"/>
            <a:ext cx="2534393" cy="102127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INSTRUMENTAL INPUT</a:t>
            </a:r>
            <a:endParaRPr lang="en-ID" b="1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1E360D2-8BF7-4DE2-BA77-892A0140D6B4}"/>
              </a:ext>
            </a:extLst>
          </p:cNvPr>
          <p:cNvSpPr/>
          <p:nvPr/>
        </p:nvSpPr>
        <p:spPr>
          <a:xfrm rot="19138729">
            <a:off x="2739074" y="1490255"/>
            <a:ext cx="437897" cy="7956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60D557F-A58C-471E-A665-C675A0E92228}"/>
              </a:ext>
            </a:extLst>
          </p:cNvPr>
          <p:cNvSpPr/>
          <p:nvPr/>
        </p:nvSpPr>
        <p:spPr>
          <a:xfrm rot="18025784" flipV="1">
            <a:off x="2947238" y="2039242"/>
            <a:ext cx="982660" cy="205637"/>
          </a:xfrm>
          <a:custGeom>
            <a:avLst/>
            <a:gdLst>
              <a:gd name="connsiteX0" fmla="*/ 1626920 w 1626920"/>
              <a:gd name="connsiteY0" fmla="*/ 510815 h 558316"/>
              <a:gd name="connsiteX1" fmla="*/ 771897 w 1626920"/>
              <a:gd name="connsiteY1" fmla="*/ 176 h 558316"/>
              <a:gd name="connsiteX2" fmla="*/ 0 w 1626920"/>
              <a:gd name="connsiteY2" fmla="*/ 558316 h 55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6920" h="558316">
                <a:moveTo>
                  <a:pt x="1626920" y="510815"/>
                </a:moveTo>
                <a:cubicBezTo>
                  <a:pt x="1334985" y="251537"/>
                  <a:pt x="1043050" y="-7741"/>
                  <a:pt x="771897" y="176"/>
                </a:cubicBezTo>
                <a:cubicBezTo>
                  <a:pt x="500744" y="8093"/>
                  <a:pt x="250372" y="283204"/>
                  <a:pt x="0" y="558316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AF0C27-F220-45AA-821E-FD8449AB9A26}"/>
              </a:ext>
            </a:extLst>
          </p:cNvPr>
          <p:cNvSpPr/>
          <p:nvPr/>
        </p:nvSpPr>
        <p:spPr>
          <a:xfrm>
            <a:off x="856627" y="3674251"/>
            <a:ext cx="2646224" cy="25156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OBE</a:t>
            </a:r>
            <a:endParaRPr lang="en-ID" sz="66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08D446A-4531-45BD-A1DA-BF0E2947A390}"/>
              </a:ext>
            </a:extLst>
          </p:cNvPr>
          <p:cNvSpPr/>
          <p:nvPr/>
        </p:nvSpPr>
        <p:spPr>
          <a:xfrm>
            <a:off x="9522815" y="31005"/>
            <a:ext cx="1991360" cy="1921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SN</a:t>
            </a:r>
            <a:r>
              <a:rPr lang="en-US" sz="2800" b="1" dirty="0"/>
              <a:t> </a:t>
            </a:r>
            <a:r>
              <a:rPr lang="en-US" sz="3200" b="1" dirty="0"/>
              <a:t>DIKTI</a:t>
            </a:r>
            <a:endParaRPr lang="en-ID" sz="32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80C793-2B92-45AE-961D-28138F14F3AA}"/>
              </a:ext>
            </a:extLst>
          </p:cNvPr>
          <p:cNvCxnSpPr>
            <a:cxnSpLocks/>
          </p:cNvCxnSpPr>
          <p:nvPr/>
        </p:nvCxnSpPr>
        <p:spPr>
          <a:xfrm flipV="1">
            <a:off x="8076149" y="1168400"/>
            <a:ext cx="1235032" cy="11176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06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A965DD-08AD-4C27-8361-97DCB151E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34" y="319100"/>
            <a:ext cx="7746048" cy="3169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EA88C-0A9E-4EBF-97A7-24EE48298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34" y="3575103"/>
            <a:ext cx="7746048" cy="2398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0AA4A49-6E90-4C24-A808-DF82FF48351B}"/>
              </a:ext>
            </a:extLst>
          </p:cNvPr>
          <p:cNvSpPr/>
          <p:nvPr/>
        </p:nvSpPr>
        <p:spPr>
          <a:xfrm>
            <a:off x="3604593" y="1959427"/>
            <a:ext cx="1026788" cy="1686296"/>
          </a:xfrm>
          <a:custGeom>
            <a:avLst/>
            <a:gdLst>
              <a:gd name="connsiteX0" fmla="*/ 1026788 w 1026788"/>
              <a:gd name="connsiteY0" fmla="*/ 0 h 1686296"/>
              <a:gd name="connsiteX1" fmla="*/ 5510 w 1026788"/>
              <a:gd name="connsiteY1" fmla="*/ 617517 h 1686296"/>
              <a:gd name="connsiteX2" fmla="*/ 694279 w 1026788"/>
              <a:gd name="connsiteY2" fmla="*/ 1686296 h 16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788" h="1686296">
                <a:moveTo>
                  <a:pt x="1026788" y="0"/>
                </a:moveTo>
                <a:cubicBezTo>
                  <a:pt x="543858" y="168234"/>
                  <a:pt x="60928" y="336468"/>
                  <a:pt x="5510" y="617517"/>
                </a:cubicBezTo>
                <a:cubicBezTo>
                  <a:pt x="-49908" y="898566"/>
                  <a:pt x="322185" y="1292431"/>
                  <a:pt x="694279" y="1686296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CD26C8-E6BC-4ACF-BAE5-9BBB6A04FC67}"/>
              </a:ext>
            </a:extLst>
          </p:cNvPr>
          <p:cNvSpPr/>
          <p:nvPr/>
        </p:nvSpPr>
        <p:spPr>
          <a:xfrm>
            <a:off x="604448" y="1003463"/>
            <a:ext cx="2042556" cy="191192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OBE</a:t>
            </a:r>
            <a:endParaRPr lang="en-ID" sz="48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D61E43-11E3-4550-90CB-0FFBDF1AEB8E}"/>
              </a:ext>
            </a:extLst>
          </p:cNvPr>
          <p:cNvSpPr/>
          <p:nvPr/>
        </p:nvSpPr>
        <p:spPr>
          <a:xfrm>
            <a:off x="2820564" y="1337456"/>
            <a:ext cx="709336" cy="12439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8650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22EDE2-64E2-4D65-8E5B-3D05AA432FF1}"/>
              </a:ext>
            </a:extLst>
          </p:cNvPr>
          <p:cNvSpPr txBox="1"/>
          <p:nvPr/>
        </p:nvSpPr>
        <p:spPr>
          <a:xfrm>
            <a:off x="1842365" y="1559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TAHAPAN AKREDITASI PROGRAM STUDI</a:t>
            </a:r>
            <a:endParaRPr lang="en-ID" sz="28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799723-3366-4ADA-9F38-0A0A474109FA}"/>
              </a:ext>
            </a:extLst>
          </p:cNvPr>
          <p:cNvGrpSpPr/>
          <p:nvPr/>
        </p:nvGrpSpPr>
        <p:grpSpPr>
          <a:xfrm>
            <a:off x="2042802" y="609352"/>
            <a:ext cx="8507270" cy="5694270"/>
            <a:chOff x="2080902" y="692480"/>
            <a:chExt cx="8507270" cy="569427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98FEF3-010D-45EF-AB11-46864F37210B}"/>
                </a:ext>
              </a:extLst>
            </p:cNvPr>
            <p:cNvGrpSpPr/>
            <p:nvPr/>
          </p:nvGrpSpPr>
          <p:grpSpPr>
            <a:xfrm>
              <a:off x="2080902" y="692480"/>
              <a:ext cx="8507270" cy="5694270"/>
              <a:chOff x="2080902" y="692480"/>
              <a:chExt cx="8507270" cy="5694270"/>
            </a:xfrm>
          </p:grpSpPr>
          <p:pic>
            <p:nvPicPr>
              <p:cNvPr id="4" name="Picture 1">
                <a:extLst>
                  <a:ext uri="{FF2B5EF4-FFF2-40B4-BE49-F238E27FC236}">
                    <a16:creationId xmlns:a16="http://schemas.microsoft.com/office/drawing/2014/main" id="{15A88D39-6C3E-4615-BF6D-4B536981F5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0902" y="692480"/>
                <a:ext cx="8507270" cy="569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2E39AA-5CD6-429D-99D4-AF7F8BA98B2E}"/>
                  </a:ext>
                </a:extLst>
              </p:cNvPr>
              <p:cNvSpPr/>
              <p:nvPr/>
            </p:nvSpPr>
            <p:spPr>
              <a:xfrm>
                <a:off x="6728791" y="1619200"/>
                <a:ext cx="1520687" cy="53671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err="1">
                    <a:solidFill>
                      <a:schemeClr val="tx1"/>
                    </a:solidFill>
                  </a:rPr>
                  <a:t>Unggah</a:t>
                </a:r>
                <a:r>
                  <a:rPr lang="en-US" sz="1100" b="1" dirty="0">
                    <a:solidFill>
                      <a:schemeClr val="tx1"/>
                    </a:solidFill>
                  </a:rPr>
                  <a:t> LED &amp; Lampiran</a:t>
                </a:r>
              </a:p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(-6 </a:t>
                </a:r>
                <a:r>
                  <a:rPr lang="en-US" sz="1100" b="1" dirty="0" err="1">
                    <a:solidFill>
                      <a:schemeClr val="tx1"/>
                    </a:solidFill>
                  </a:rPr>
                  <a:t>Bulan</a:t>
                </a:r>
                <a:r>
                  <a:rPr lang="en-US" sz="1100" b="1" dirty="0">
                    <a:solidFill>
                      <a:schemeClr val="tx1"/>
                    </a:solidFill>
                  </a:rPr>
                  <a:t>)</a:t>
                </a:r>
                <a:endParaRPr lang="en-ID" sz="11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643F19-F146-4202-A7D0-437F58BEBCB1}"/>
                </a:ext>
              </a:extLst>
            </p:cNvPr>
            <p:cNvSpPr/>
            <p:nvPr/>
          </p:nvSpPr>
          <p:spPr>
            <a:xfrm>
              <a:off x="4519338" y="3012423"/>
              <a:ext cx="1489753" cy="2578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(5 </a:t>
              </a:r>
              <a:r>
                <a:rPr lang="en-US" sz="1100" b="1" dirty="0" err="1">
                  <a:solidFill>
                    <a:schemeClr val="tx1"/>
                  </a:solidFill>
                </a:rPr>
                <a:t>jt</a:t>
              </a:r>
              <a:r>
                <a:rPr lang="en-US" sz="1100" b="1" dirty="0">
                  <a:solidFill>
                    <a:schemeClr val="tx1"/>
                  </a:solidFill>
                </a:rPr>
                <a:t>)</a:t>
              </a:r>
              <a:endParaRPr lang="en-ID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0ADEB7-1C98-4835-B01E-44B66084348F}"/>
                </a:ext>
              </a:extLst>
            </p:cNvPr>
            <p:cNvSpPr/>
            <p:nvPr/>
          </p:nvSpPr>
          <p:spPr>
            <a:xfrm>
              <a:off x="8992783" y="1273995"/>
              <a:ext cx="1476583" cy="2054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(25 </a:t>
              </a:r>
              <a:r>
                <a:rPr lang="en-US" sz="1100" b="1" dirty="0" err="1">
                  <a:solidFill>
                    <a:schemeClr val="tx1"/>
                  </a:solidFill>
                </a:rPr>
                <a:t>jt</a:t>
              </a:r>
              <a:r>
                <a:rPr lang="en-US" sz="1100" b="1" dirty="0">
                  <a:solidFill>
                    <a:schemeClr val="tx1"/>
                  </a:solidFill>
                </a:rPr>
                <a:t>)</a:t>
              </a:r>
              <a:endParaRPr lang="en-ID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698507-64D5-4A86-8C76-F72597CA8D8D}"/>
                </a:ext>
              </a:extLst>
            </p:cNvPr>
            <p:cNvSpPr/>
            <p:nvPr/>
          </p:nvSpPr>
          <p:spPr>
            <a:xfrm>
              <a:off x="7223916" y="4712362"/>
              <a:ext cx="1476583" cy="2054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(22 </a:t>
              </a:r>
              <a:r>
                <a:rPr lang="en-US" sz="1100" b="1" dirty="0" err="1">
                  <a:solidFill>
                    <a:schemeClr val="tx1"/>
                  </a:solidFill>
                </a:rPr>
                <a:t>jt</a:t>
              </a:r>
              <a:r>
                <a:rPr lang="en-US" sz="1100" b="1" dirty="0">
                  <a:solidFill>
                    <a:schemeClr val="tx1"/>
                  </a:solidFill>
                </a:rPr>
                <a:t>)</a:t>
              </a:r>
              <a:endParaRPr lang="en-ID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E7AB4A7-1595-4767-ADA6-DEBB5E2923EB}"/>
              </a:ext>
            </a:extLst>
          </p:cNvPr>
          <p:cNvSpPr/>
          <p:nvPr/>
        </p:nvSpPr>
        <p:spPr>
          <a:xfrm>
            <a:off x="124948" y="2156916"/>
            <a:ext cx="2070446" cy="1968825"/>
          </a:xfrm>
          <a:prstGeom prst="rightArrow">
            <a:avLst>
              <a:gd name="adj1" fmla="val 50000"/>
              <a:gd name="adj2" fmla="val 317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PROSEDUR APS </a:t>
            </a:r>
            <a:r>
              <a:rPr lang="en-US" sz="1200" b="1" dirty="0"/>
              <a:t>(YG DISAHKAN BAN PT)</a:t>
            </a:r>
            <a:endParaRPr lang="en-ID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B87F3F-FF6E-4FDE-82C2-4E0CE1B9AE18}"/>
              </a:ext>
            </a:extLst>
          </p:cNvPr>
          <p:cNvSpPr txBox="1"/>
          <p:nvPr/>
        </p:nvSpPr>
        <p:spPr>
          <a:xfrm>
            <a:off x="10778625" y="3602521"/>
            <a:ext cx="118482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TOTAL BIAYA: 52 JT</a:t>
            </a:r>
            <a:endParaRPr lang="en-ID" sz="1400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F2FC02F-9383-4AE9-A6FB-948127BE8AD1}"/>
              </a:ext>
            </a:extLst>
          </p:cNvPr>
          <p:cNvSpPr/>
          <p:nvPr/>
        </p:nvSpPr>
        <p:spPr>
          <a:xfrm>
            <a:off x="4457488" y="1047382"/>
            <a:ext cx="1520687" cy="536713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PENDAFTARAN SBG ANGGOTA LAMDIK</a:t>
            </a:r>
            <a:endParaRPr lang="en-ID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9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3EDED9-66F0-430F-B56F-E4977713DA33}"/>
              </a:ext>
            </a:extLst>
          </p:cNvPr>
          <p:cNvSpPr txBox="1"/>
          <p:nvPr/>
        </p:nvSpPr>
        <p:spPr>
          <a:xfrm>
            <a:off x="2501900" y="1120913"/>
            <a:ext cx="7424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KEBIJAKAN RELAKSASI MASA TRANSISI PERUBAHAN</a:t>
            </a:r>
          </a:p>
          <a:p>
            <a:pPr algn="ctr"/>
            <a:r>
              <a:rPr lang="en-US" b="1" dirty="0"/>
              <a:t>(PERLAM No. 24/2022,  </a:t>
            </a:r>
            <a:r>
              <a:rPr lang="en-US" b="1" dirty="0" err="1"/>
              <a:t>Tanggal</a:t>
            </a:r>
            <a:r>
              <a:rPr lang="en-US" b="1" dirty="0"/>
              <a:t> 14 </a:t>
            </a:r>
            <a:r>
              <a:rPr lang="en-US" b="1" dirty="0" err="1"/>
              <a:t>Maret</a:t>
            </a:r>
            <a:r>
              <a:rPr lang="en-US" b="1" dirty="0"/>
              <a:t> 2022)</a:t>
            </a:r>
            <a:endParaRPr lang="en-ID" b="1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74FD42E3-EA61-452B-A7CF-A061CAC93A10}"/>
              </a:ext>
            </a:extLst>
          </p:cNvPr>
          <p:cNvGraphicFramePr>
            <a:graphicFrameLocks noGrp="1"/>
          </p:cNvGraphicFramePr>
          <p:nvPr/>
        </p:nvGraphicFramePr>
        <p:xfrm>
          <a:off x="293370" y="2388532"/>
          <a:ext cx="1160526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560">
                  <a:extLst>
                    <a:ext uri="{9D8B030D-6E8A-4147-A177-3AD203B41FA5}">
                      <a16:colId xmlns:a16="http://schemas.microsoft.com/office/drawing/2014/main" val="2099861678"/>
                    </a:ext>
                  </a:extLst>
                </a:gridCol>
                <a:gridCol w="2661920">
                  <a:extLst>
                    <a:ext uri="{9D8B030D-6E8A-4147-A177-3AD203B41FA5}">
                      <a16:colId xmlns:a16="http://schemas.microsoft.com/office/drawing/2014/main" val="1475032809"/>
                    </a:ext>
                  </a:extLst>
                </a:gridCol>
                <a:gridCol w="2001520">
                  <a:extLst>
                    <a:ext uri="{9D8B030D-6E8A-4147-A177-3AD203B41FA5}">
                      <a16:colId xmlns:a16="http://schemas.microsoft.com/office/drawing/2014/main" val="3963929393"/>
                    </a:ext>
                  </a:extLst>
                </a:gridCol>
                <a:gridCol w="3477260">
                  <a:extLst>
                    <a:ext uri="{9D8B030D-6E8A-4147-A177-3AD203B41FA5}">
                      <a16:colId xmlns:a16="http://schemas.microsoft.com/office/drawing/2014/main" val="3512626394"/>
                    </a:ext>
                  </a:extLst>
                </a:gridCol>
              </a:tblGrid>
              <a:tr h="25759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MASA BERLAKUNYA PERINGKAT AKREDITASI BERAKHIR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 PALING LAMBAT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UNGGAH LED PALING LAMBAT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KETERANGAN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99715"/>
                  </a:ext>
                </a:extLst>
              </a:tr>
              <a:tr h="100490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31 </a:t>
                      </a:r>
                      <a:r>
                        <a:rPr lang="en-US" b="1" i="0" dirty="0" err="1"/>
                        <a:t>Maret</a:t>
                      </a:r>
                      <a:r>
                        <a:rPr lang="en-US" b="1" i="0" dirty="0"/>
                        <a:t> – 31 </a:t>
                      </a:r>
                      <a:r>
                        <a:rPr lang="en-US" b="1" i="0" dirty="0" err="1"/>
                        <a:t>Agustus</a:t>
                      </a:r>
                      <a:r>
                        <a:rPr lang="en-US" b="1" i="0" dirty="0"/>
                        <a:t> 2022</a:t>
                      </a:r>
                      <a:endParaRPr lang="en-ID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31 </a:t>
                      </a:r>
                      <a:r>
                        <a:rPr lang="en-US" b="1" i="0" dirty="0" err="1"/>
                        <a:t>Maret</a:t>
                      </a:r>
                      <a:r>
                        <a:rPr lang="en-US" b="1" i="0" dirty="0"/>
                        <a:t> 2022</a:t>
                      </a:r>
                      <a:endParaRPr lang="en-ID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31 </a:t>
                      </a:r>
                      <a:r>
                        <a:rPr lang="en-US" b="1" i="0" dirty="0" err="1"/>
                        <a:t>Agustus</a:t>
                      </a:r>
                      <a:r>
                        <a:rPr lang="en-US" b="1" i="0" dirty="0"/>
                        <a:t> 2022</a:t>
                      </a:r>
                      <a:endParaRPr lang="en-ID" b="1" i="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Prodi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baru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pertama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kali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akreditasi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sudah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mengajukan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APSK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tetapi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belum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memperoleh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keputusan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diberikan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peringkat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BAIK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s.d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keputusan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LAMDIK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keluar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Prodi yang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mengajukan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AKREDITASI ULANG,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sdh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mengajukan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APSK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tetapi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belum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memperoleh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keputusan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diberikan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peringkat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sama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SEBELUMNYA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s.d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keputusan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LAMDIK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keluar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ID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289024"/>
                  </a:ext>
                </a:extLst>
              </a:tr>
              <a:tr h="122576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1 September – 31 </a:t>
                      </a:r>
                      <a:r>
                        <a:rPr lang="en-US" b="1" i="0" dirty="0" err="1"/>
                        <a:t>Desember</a:t>
                      </a:r>
                      <a:r>
                        <a:rPr lang="en-US" b="1" i="0" dirty="0"/>
                        <a:t> 2022</a:t>
                      </a:r>
                      <a:endParaRPr lang="en-ID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6 </a:t>
                      </a:r>
                      <a:r>
                        <a:rPr lang="en-US" b="1" i="0" dirty="0" err="1"/>
                        <a:t>bulan</a:t>
                      </a:r>
                      <a:r>
                        <a:rPr lang="en-US" b="1" i="0" dirty="0"/>
                        <a:t> </a:t>
                      </a:r>
                      <a:r>
                        <a:rPr lang="en-US" b="1" i="0" dirty="0" err="1"/>
                        <a:t>sebelum</a:t>
                      </a:r>
                      <a:r>
                        <a:rPr lang="en-US" b="1" i="0" dirty="0"/>
                        <a:t> </a:t>
                      </a:r>
                      <a:r>
                        <a:rPr lang="en-US" b="1" i="0" dirty="0" err="1"/>
                        <a:t>sertifikat</a:t>
                      </a:r>
                      <a:r>
                        <a:rPr lang="en-US" b="1" i="0" dirty="0"/>
                        <a:t> </a:t>
                      </a:r>
                      <a:r>
                        <a:rPr lang="en-US" b="1" i="0" dirty="0" err="1"/>
                        <a:t>akreditasi</a:t>
                      </a:r>
                      <a:r>
                        <a:rPr lang="en-US" b="1" i="0" dirty="0"/>
                        <a:t> </a:t>
                      </a:r>
                      <a:r>
                        <a:rPr lang="en-US" b="1" i="0" dirty="0" err="1"/>
                        <a:t>berakhir</a:t>
                      </a:r>
                      <a:endParaRPr lang="en-ID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31 </a:t>
                      </a:r>
                      <a:r>
                        <a:rPr lang="en-US" b="1" i="0" dirty="0" err="1"/>
                        <a:t>Agustus</a:t>
                      </a:r>
                      <a:r>
                        <a:rPr lang="en-US" b="1" i="0" dirty="0"/>
                        <a:t> 2022</a:t>
                      </a:r>
                      <a:endParaRPr lang="en-ID" b="1" i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ID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619551"/>
                  </a:ext>
                </a:extLst>
              </a:tr>
              <a:tr h="25759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1 </a:t>
                      </a:r>
                      <a:r>
                        <a:rPr lang="en-US" b="1" i="0" dirty="0" err="1"/>
                        <a:t>Januari</a:t>
                      </a:r>
                      <a:r>
                        <a:rPr lang="en-US" b="1" i="0" dirty="0"/>
                        <a:t> – 31 </a:t>
                      </a:r>
                      <a:r>
                        <a:rPr lang="en-US" b="1" i="0" dirty="0" err="1"/>
                        <a:t>Maret</a:t>
                      </a:r>
                      <a:r>
                        <a:rPr lang="en-US" b="1" i="0" dirty="0"/>
                        <a:t> 2023</a:t>
                      </a:r>
                      <a:endParaRPr lang="en-ID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6 </a:t>
                      </a:r>
                      <a:r>
                        <a:rPr lang="en-US" b="1" i="0" dirty="0" err="1"/>
                        <a:t>bulan</a:t>
                      </a:r>
                      <a:r>
                        <a:rPr lang="en-US" b="1" i="0" dirty="0"/>
                        <a:t> </a:t>
                      </a:r>
                      <a:r>
                        <a:rPr lang="en-US" b="1" i="0" dirty="0" err="1"/>
                        <a:t>sebelum</a:t>
                      </a:r>
                      <a:r>
                        <a:rPr lang="en-US" b="1" i="0" dirty="0"/>
                        <a:t> </a:t>
                      </a:r>
                      <a:r>
                        <a:rPr lang="en-US" b="1" i="0" dirty="0" err="1"/>
                        <a:t>sertifiat</a:t>
                      </a:r>
                      <a:r>
                        <a:rPr lang="en-US" b="1" i="0" dirty="0"/>
                        <a:t> </a:t>
                      </a:r>
                      <a:r>
                        <a:rPr lang="en-US" b="1" i="0" dirty="0" err="1"/>
                        <a:t>akreditasi</a:t>
                      </a:r>
                      <a:r>
                        <a:rPr lang="en-US" b="1" i="0" dirty="0"/>
                        <a:t> </a:t>
                      </a:r>
                      <a:r>
                        <a:rPr lang="en-US" b="1" i="0" dirty="0" err="1"/>
                        <a:t>berakhir</a:t>
                      </a:r>
                      <a:endParaRPr lang="en-ID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30 September 2022</a:t>
                      </a:r>
                      <a:endParaRPr lang="en-ID" b="1" i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ID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44176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ED171318-419A-4BC3-A9D7-0BEE537CC97C}"/>
              </a:ext>
            </a:extLst>
          </p:cNvPr>
          <p:cNvSpPr/>
          <p:nvPr/>
        </p:nvSpPr>
        <p:spPr>
          <a:xfrm rot="1881301">
            <a:off x="458301" y="641737"/>
            <a:ext cx="2519680" cy="1341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PERUBAHAN PASAL 19, PERLAM 22/2022</a:t>
            </a:r>
            <a:endParaRPr lang="en-ID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C00535-A92C-4BB4-A6DD-A672D76BEBA9}"/>
              </a:ext>
            </a:extLst>
          </p:cNvPr>
          <p:cNvSpPr/>
          <p:nvPr/>
        </p:nvSpPr>
        <p:spPr>
          <a:xfrm>
            <a:off x="10067278" y="355107"/>
            <a:ext cx="1589103" cy="150447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SESUAI DENGAN KONDISI SAAT RO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5BBB84-B6C6-4C1B-B906-FC2764AE606E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10861830" y="1859577"/>
            <a:ext cx="315156" cy="33161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" y="3048"/>
            <a:ext cx="12192000" cy="6851904"/>
          </a:xfrm>
          <a:prstGeom prst="rect">
            <a:avLst/>
          </a:prstGeom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DB3B6B3-F3D5-40B9-924B-C54C618EB911}"/>
              </a:ext>
            </a:extLst>
          </p:cNvPr>
          <p:cNvSpPr/>
          <p:nvPr/>
        </p:nvSpPr>
        <p:spPr>
          <a:xfrm>
            <a:off x="1266894" y="1043609"/>
            <a:ext cx="1669774" cy="830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PRODI SDH DIAKREDTASI LAMDIK</a:t>
            </a:r>
            <a:endParaRPr lang="en-ID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FDAE9-F04F-4015-861F-A404168C8E5D}"/>
              </a:ext>
            </a:extLst>
          </p:cNvPr>
          <p:cNvSpPr txBox="1"/>
          <p:nvPr/>
        </p:nvSpPr>
        <p:spPr>
          <a:xfrm>
            <a:off x="3642345" y="1146840"/>
            <a:ext cx="84482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PD DIKTI</a:t>
            </a:r>
            <a:endParaRPr lang="en-ID" sz="16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8EBC9B-172D-4C2C-B1EF-A7D54F72C581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936668" y="1439228"/>
            <a:ext cx="7056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7407D0-CC01-416D-9D41-3665FF487312}"/>
              </a:ext>
            </a:extLst>
          </p:cNvPr>
          <p:cNvSpPr txBox="1"/>
          <p:nvPr/>
        </p:nvSpPr>
        <p:spPr>
          <a:xfrm>
            <a:off x="2936668" y="1072141"/>
            <a:ext cx="69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DATA</a:t>
            </a:r>
            <a:endParaRPr lang="en-ID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10CAFC-4B70-4801-87A2-F7DF18FD04E0}"/>
              </a:ext>
            </a:extLst>
          </p:cNvPr>
          <p:cNvSpPr txBox="1"/>
          <p:nvPr/>
        </p:nvSpPr>
        <p:spPr>
          <a:xfrm>
            <a:off x="5182911" y="1146840"/>
            <a:ext cx="98397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PD LAMDIK</a:t>
            </a:r>
            <a:endParaRPr lang="en-ID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41D077-3460-4707-918B-70074414CF14}"/>
              </a:ext>
            </a:extLst>
          </p:cNvPr>
          <p:cNvSpPr txBox="1"/>
          <p:nvPr/>
        </p:nvSpPr>
        <p:spPr>
          <a:xfrm>
            <a:off x="4516990" y="1072141"/>
            <a:ext cx="69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DATA</a:t>
            </a:r>
            <a:endParaRPr lang="en-ID" sz="16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A00B0D-FDF7-4A09-A2DC-B690EF454ED2}"/>
              </a:ext>
            </a:extLst>
          </p:cNvPr>
          <p:cNvCxnSpPr>
            <a:cxnSpLocks/>
          </p:cNvCxnSpPr>
          <p:nvPr/>
        </p:nvCxnSpPr>
        <p:spPr>
          <a:xfrm>
            <a:off x="4477233" y="1430656"/>
            <a:ext cx="7056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324645D4-FB05-4294-BBEB-52064A1965EE}"/>
              </a:ext>
            </a:extLst>
          </p:cNvPr>
          <p:cNvSpPr/>
          <p:nvPr/>
        </p:nvSpPr>
        <p:spPr>
          <a:xfrm>
            <a:off x="6811272" y="972633"/>
            <a:ext cx="1242390" cy="913309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LENG-KAP?</a:t>
            </a:r>
            <a:endParaRPr lang="en-ID" sz="14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9554B5-F82A-49B5-9E95-7CD26C28A817}"/>
              </a:ext>
            </a:extLst>
          </p:cNvPr>
          <p:cNvCxnSpPr>
            <a:cxnSpLocks/>
          </p:cNvCxnSpPr>
          <p:nvPr/>
        </p:nvCxnSpPr>
        <p:spPr>
          <a:xfrm>
            <a:off x="6156946" y="1432021"/>
            <a:ext cx="7056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21C041-8975-44A4-9A3C-7EA805154C74}"/>
              </a:ext>
            </a:extLst>
          </p:cNvPr>
          <p:cNvCxnSpPr>
            <a:cxnSpLocks/>
          </p:cNvCxnSpPr>
          <p:nvPr/>
        </p:nvCxnSpPr>
        <p:spPr>
          <a:xfrm>
            <a:off x="2091841" y="646043"/>
            <a:ext cx="7179365" cy="39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7B93E6-8762-4F5C-B060-D9FDE433C56C}"/>
              </a:ext>
            </a:extLst>
          </p:cNvPr>
          <p:cNvCxnSpPr/>
          <p:nvPr/>
        </p:nvCxnSpPr>
        <p:spPr>
          <a:xfrm>
            <a:off x="9271206" y="697140"/>
            <a:ext cx="0" cy="326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39A23C-2BA8-454D-8BCF-B8391233D261}"/>
              </a:ext>
            </a:extLst>
          </p:cNvPr>
          <p:cNvCxnSpPr/>
          <p:nvPr/>
        </p:nvCxnSpPr>
        <p:spPr>
          <a:xfrm>
            <a:off x="2091841" y="646043"/>
            <a:ext cx="0" cy="32659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C0FC3DF-A3DE-4F4E-805D-367FD210FBB8}"/>
              </a:ext>
            </a:extLst>
          </p:cNvPr>
          <p:cNvSpPr txBox="1"/>
          <p:nvPr/>
        </p:nvSpPr>
        <p:spPr>
          <a:xfrm>
            <a:off x="7931493" y="1090733"/>
            <a:ext cx="69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TDK</a:t>
            </a:r>
            <a:endParaRPr lang="en-ID" sz="1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8A263B-AF1B-4D34-B466-DB2AA07B61D6}"/>
              </a:ext>
            </a:extLst>
          </p:cNvPr>
          <p:cNvSpPr txBox="1"/>
          <p:nvPr/>
        </p:nvSpPr>
        <p:spPr>
          <a:xfrm>
            <a:off x="3821250" y="246702"/>
            <a:ext cx="3428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DIMINTA MELENGKAPI (-12 BULAN)</a:t>
            </a:r>
            <a:endParaRPr lang="en-ID" sz="1600" b="1" dirty="0"/>
          </a:p>
        </p:txBody>
      </p: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id="{2E01F6B9-36BA-4CCB-8550-6618DF537143}"/>
              </a:ext>
            </a:extLst>
          </p:cNvPr>
          <p:cNvSpPr/>
          <p:nvPr/>
        </p:nvSpPr>
        <p:spPr>
          <a:xfrm>
            <a:off x="8505065" y="972633"/>
            <a:ext cx="1536424" cy="913309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AKRETADI HABIS?</a:t>
            </a:r>
            <a:endParaRPr lang="en-ID" sz="14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FA4543-A310-4234-8066-A02F203D6D67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8053662" y="1429288"/>
            <a:ext cx="451403" cy="99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3AC6D08-DD5D-4CCB-96F3-2FE46FE3FFB1}"/>
              </a:ext>
            </a:extLst>
          </p:cNvPr>
          <p:cNvSpPr txBox="1"/>
          <p:nvPr/>
        </p:nvSpPr>
        <p:spPr>
          <a:xfrm>
            <a:off x="9236831" y="697140"/>
            <a:ext cx="965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BELUM</a:t>
            </a:r>
            <a:endParaRPr lang="en-ID" sz="1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5FAFBB-8C89-4043-BBAF-49071BA27A74}"/>
              </a:ext>
            </a:extLst>
          </p:cNvPr>
          <p:cNvSpPr txBox="1"/>
          <p:nvPr/>
        </p:nvSpPr>
        <p:spPr>
          <a:xfrm>
            <a:off x="10014157" y="1122264"/>
            <a:ext cx="69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YA</a:t>
            </a:r>
            <a:endParaRPr lang="en-ID" sz="1600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5FE376E-C47A-4140-B7CE-12809F2B4C6C}"/>
              </a:ext>
            </a:extLst>
          </p:cNvPr>
          <p:cNvCxnSpPr>
            <a:cxnSpLocks/>
          </p:cNvCxnSpPr>
          <p:nvPr/>
        </p:nvCxnSpPr>
        <p:spPr>
          <a:xfrm>
            <a:off x="10041489" y="1439227"/>
            <a:ext cx="7056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E36264E-1DAB-4906-B717-88128BAA1AC6}"/>
              </a:ext>
            </a:extLst>
          </p:cNvPr>
          <p:cNvSpPr/>
          <p:nvPr/>
        </p:nvSpPr>
        <p:spPr>
          <a:xfrm>
            <a:off x="10747167" y="1035694"/>
            <a:ext cx="1273866" cy="83099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DROP </a:t>
            </a:r>
          </a:p>
          <a:p>
            <a:pPr algn="ctr"/>
            <a:r>
              <a:rPr lang="en-US" sz="1400" b="1" dirty="0"/>
              <a:t>(JADI TT)</a:t>
            </a:r>
            <a:endParaRPr lang="en-ID" sz="14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826B79-C92C-41B7-8E86-D7E515322D76}"/>
              </a:ext>
            </a:extLst>
          </p:cNvPr>
          <p:cNvCxnSpPr>
            <a:cxnSpLocks/>
          </p:cNvCxnSpPr>
          <p:nvPr/>
        </p:nvCxnSpPr>
        <p:spPr>
          <a:xfrm>
            <a:off x="7452345" y="1866064"/>
            <a:ext cx="0" cy="45665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C6408A0-ECF4-4EE8-8714-84112AC79112}"/>
              </a:ext>
            </a:extLst>
          </p:cNvPr>
          <p:cNvSpPr txBox="1"/>
          <p:nvPr/>
        </p:nvSpPr>
        <p:spPr>
          <a:xfrm>
            <a:off x="7359164" y="2004042"/>
            <a:ext cx="69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YA</a:t>
            </a:r>
            <a:endParaRPr lang="en-ID" sz="16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4560C6-9718-4829-A90B-081CC09A4A67}"/>
              </a:ext>
            </a:extLst>
          </p:cNvPr>
          <p:cNvSpPr txBox="1"/>
          <p:nvPr/>
        </p:nvSpPr>
        <p:spPr>
          <a:xfrm>
            <a:off x="6664255" y="2294085"/>
            <a:ext cx="153642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REGISTRASI ONLINE &amp; BAYAR AK</a:t>
            </a:r>
            <a:endParaRPr lang="en-ID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1F6D39-5253-4505-B5DF-B09E00984937}"/>
              </a:ext>
            </a:extLst>
          </p:cNvPr>
          <p:cNvSpPr txBox="1"/>
          <p:nvPr/>
        </p:nvSpPr>
        <p:spPr>
          <a:xfrm>
            <a:off x="8791229" y="2401640"/>
            <a:ext cx="15364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ASESMEN KECUKUPAN</a:t>
            </a:r>
            <a:endParaRPr lang="en-ID" sz="1600" b="1" dirty="0"/>
          </a:p>
        </p:txBody>
      </p:sp>
      <p:sp>
        <p:nvSpPr>
          <p:cNvPr id="45" name="Flowchart: Decision 44">
            <a:extLst>
              <a:ext uri="{FF2B5EF4-FFF2-40B4-BE49-F238E27FC236}">
                <a16:creationId xmlns:a16="http://schemas.microsoft.com/office/drawing/2014/main" id="{86B2ACED-EF48-4DA0-A101-943DEE282140}"/>
              </a:ext>
            </a:extLst>
          </p:cNvPr>
          <p:cNvSpPr/>
          <p:nvPr/>
        </p:nvSpPr>
        <p:spPr>
          <a:xfrm>
            <a:off x="8811107" y="3283516"/>
            <a:ext cx="1536424" cy="913309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TETAP SPT YG LALU ?</a:t>
            </a:r>
            <a:endParaRPr lang="en-ID" sz="1400" b="1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6903C5-51B2-474E-9A25-52EA3D8B6320}"/>
              </a:ext>
            </a:extLst>
          </p:cNvPr>
          <p:cNvCxnSpPr>
            <a:cxnSpLocks/>
          </p:cNvCxnSpPr>
          <p:nvPr/>
        </p:nvCxnSpPr>
        <p:spPr>
          <a:xfrm>
            <a:off x="9569380" y="2986415"/>
            <a:ext cx="9939" cy="34562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9288F28-7BDA-4AA0-B1BF-CC4C0E629F23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10327653" y="3724453"/>
            <a:ext cx="45181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A2274B5-9E09-4CAA-BF81-419883326C50}"/>
              </a:ext>
            </a:extLst>
          </p:cNvPr>
          <p:cNvSpPr txBox="1"/>
          <p:nvPr/>
        </p:nvSpPr>
        <p:spPr>
          <a:xfrm>
            <a:off x="10284169" y="3332043"/>
            <a:ext cx="69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YA</a:t>
            </a:r>
            <a:endParaRPr lang="en-ID" sz="16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0CFC18C-512D-4870-A5BE-842D8D85BD26}"/>
              </a:ext>
            </a:extLst>
          </p:cNvPr>
          <p:cNvSpPr/>
          <p:nvPr/>
        </p:nvSpPr>
        <p:spPr>
          <a:xfrm>
            <a:off x="10779472" y="3308954"/>
            <a:ext cx="1273866" cy="83099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PERPAN-JANG</a:t>
            </a:r>
            <a:endParaRPr lang="en-ID" sz="1400" b="1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93435A7-E944-45B0-AE90-3AEF26228A96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9579319" y="4196825"/>
            <a:ext cx="9939" cy="41321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EBCD39F-6248-4954-A286-2C3F3C771FCE}"/>
              </a:ext>
            </a:extLst>
          </p:cNvPr>
          <p:cNvSpPr txBox="1"/>
          <p:nvPr/>
        </p:nvSpPr>
        <p:spPr>
          <a:xfrm>
            <a:off x="8275429" y="3383163"/>
            <a:ext cx="86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NAIK</a:t>
            </a:r>
            <a:endParaRPr lang="en-ID" sz="1600" b="1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D2DBE07-7124-4167-95D7-174259586796}"/>
              </a:ext>
            </a:extLst>
          </p:cNvPr>
          <p:cNvCxnSpPr>
            <a:cxnSpLocks/>
            <a:stCxn id="40" idx="3"/>
            <a:endCxn id="41" idx="1"/>
          </p:cNvCxnSpPr>
          <p:nvPr/>
        </p:nvCxnSpPr>
        <p:spPr>
          <a:xfrm flipV="1">
            <a:off x="8200679" y="2694028"/>
            <a:ext cx="590550" cy="155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Decision 66">
            <a:extLst>
              <a:ext uri="{FF2B5EF4-FFF2-40B4-BE49-F238E27FC236}">
                <a16:creationId xmlns:a16="http://schemas.microsoft.com/office/drawing/2014/main" id="{9F30EB04-25FF-4E8A-B835-BD6973C8E5E9}"/>
              </a:ext>
            </a:extLst>
          </p:cNvPr>
          <p:cNvSpPr/>
          <p:nvPr/>
        </p:nvSpPr>
        <p:spPr>
          <a:xfrm>
            <a:off x="6584330" y="3267797"/>
            <a:ext cx="1932744" cy="913309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MENGAJUKAN VISITASI ?</a:t>
            </a:r>
            <a:endParaRPr lang="en-ID" sz="1400" b="1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A9314CA-072D-4ECE-B287-5D09346F53F8}"/>
              </a:ext>
            </a:extLst>
          </p:cNvPr>
          <p:cNvCxnSpPr>
            <a:cxnSpLocks/>
          </p:cNvCxnSpPr>
          <p:nvPr/>
        </p:nvCxnSpPr>
        <p:spPr>
          <a:xfrm flipV="1">
            <a:off x="8466550" y="3741791"/>
            <a:ext cx="451403" cy="994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740CD73-0A32-4666-812A-9FD58422CF8F}"/>
              </a:ext>
            </a:extLst>
          </p:cNvPr>
          <p:cNvCxnSpPr>
            <a:cxnSpLocks/>
          </p:cNvCxnSpPr>
          <p:nvPr/>
        </p:nvCxnSpPr>
        <p:spPr>
          <a:xfrm>
            <a:off x="5951953" y="3724451"/>
            <a:ext cx="64334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BD167A4-4458-4DFD-B201-E55A88F93C0C}"/>
              </a:ext>
            </a:extLst>
          </p:cNvPr>
          <p:cNvSpPr txBox="1"/>
          <p:nvPr/>
        </p:nvSpPr>
        <p:spPr>
          <a:xfrm>
            <a:off x="5973898" y="3332043"/>
            <a:ext cx="69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TDK</a:t>
            </a:r>
            <a:endParaRPr lang="en-ID" sz="1600" b="1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A68D1B0-F9FF-4AA2-ACDD-D0FDBCF83F0D}"/>
              </a:ext>
            </a:extLst>
          </p:cNvPr>
          <p:cNvSpPr/>
          <p:nvPr/>
        </p:nvSpPr>
        <p:spPr>
          <a:xfrm>
            <a:off x="4651376" y="3283516"/>
            <a:ext cx="1273866" cy="83099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PERPAN-JANG</a:t>
            </a:r>
            <a:endParaRPr lang="en-ID" sz="1400" b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729FC8-14A4-45BF-87F7-5446C36A44CA}"/>
              </a:ext>
            </a:extLst>
          </p:cNvPr>
          <p:cNvSpPr txBox="1"/>
          <p:nvPr/>
        </p:nvSpPr>
        <p:spPr>
          <a:xfrm>
            <a:off x="9508295" y="4222617"/>
            <a:ext cx="86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TURUN</a:t>
            </a:r>
            <a:endParaRPr lang="en-ID" sz="1600" b="1" dirty="0"/>
          </a:p>
        </p:txBody>
      </p:sp>
      <p:sp>
        <p:nvSpPr>
          <p:cNvPr id="75" name="Flowchart: Decision 74">
            <a:extLst>
              <a:ext uri="{FF2B5EF4-FFF2-40B4-BE49-F238E27FC236}">
                <a16:creationId xmlns:a16="http://schemas.microsoft.com/office/drawing/2014/main" id="{43045C10-B3B1-4B56-8BD7-23CC9C124AC8}"/>
              </a:ext>
            </a:extLst>
          </p:cNvPr>
          <p:cNvSpPr/>
          <p:nvPr/>
        </p:nvSpPr>
        <p:spPr>
          <a:xfrm>
            <a:off x="8612947" y="4580809"/>
            <a:ext cx="1932744" cy="913309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MENGAJUKAN VISITASI ?</a:t>
            </a:r>
            <a:endParaRPr lang="en-ID" sz="1400" b="1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6F58AFD-804D-40D0-A37B-B1A4243F5E15}"/>
              </a:ext>
            </a:extLst>
          </p:cNvPr>
          <p:cNvCxnSpPr>
            <a:cxnSpLocks/>
            <a:endCxn id="78" idx="2"/>
          </p:cNvCxnSpPr>
          <p:nvPr/>
        </p:nvCxnSpPr>
        <p:spPr>
          <a:xfrm>
            <a:off x="10489992" y="5030811"/>
            <a:ext cx="33254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707A9D7-538D-4F25-BD0D-9458A8B9D864}"/>
              </a:ext>
            </a:extLst>
          </p:cNvPr>
          <p:cNvSpPr txBox="1"/>
          <p:nvPr/>
        </p:nvSpPr>
        <p:spPr>
          <a:xfrm>
            <a:off x="10252536" y="4657752"/>
            <a:ext cx="69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TDK</a:t>
            </a:r>
            <a:endParaRPr lang="en-ID" sz="1600" b="1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AC1898D-B9D4-4DC4-B9B9-E784703FCEA8}"/>
              </a:ext>
            </a:extLst>
          </p:cNvPr>
          <p:cNvSpPr/>
          <p:nvPr/>
        </p:nvSpPr>
        <p:spPr>
          <a:xfrm>
            <a:off x="10822539" y="4615312"/>
            <a:ext cx="1273866" cy="83099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DITURUNKAN</a:t>
            </a:r>
            <a:endParaRPr lang="en-ID" sz="1400" b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BA5C1E9-E413-4922-AB06-E0180261460E}"/>
              </a:ext>
            </a:extLst>
          </p:cNvPr>
          <p:cNvSpPr txBox="1"/>
          <p:nvPr/>
        </p:nvSpPr>
        <p:spPr>
          <a:xfrm>
            <a:off x="7074246" y="4728103"/>
            <a:ext cx="98397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BAYAR AL</a:t>
            </a:r>
            <a:endParaRPr lang="en-ID" sz="1600" b="1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3FDF155-FA2C-4DDB-8989-14C2BC73EA5B}"/>
              </a:ext>
            </a:extLst>
          </p:cNvPr>
          <p:cNvCxnSpPr>
            <a:cxnSpLocks/>
            <a:stCxn id="67" idx="2"/>
            <a:endCxn id="79" idx="0"/>
          </p:cNvCxnSpPr>
          <p:nvPr/>
        </p:nvCxnSpPr>
        <p:spPr>
          <a:xfrm>
            <a:off x="7550702" y="4181106"/>
            <a:ext cx="15531" cy="54699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D1799B8-4576-43A8-9A87-C001FA476F56}"/>
              </a:ext>
            </a:extLst>
          </p:cNvPr>
          <p:cNvCxnSpPr>
            <a:cxnSpLocks/>
          </p:cNvCxnSpPr>
          <p:nvPr/>
        </p:nvCxnSpPr>
        <p:spPr>
          <a:xfrm>
            <a:off x="8053662" y="5038741"/>
            <a:ext cx="63858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D2E7A20D-A027-49E4-8E47-3C8CC69414C2}"/>
              </a:ext>
            </a:extLst>
          </p:cNvPr>
          <p:cNvSpPr txBox="1"/>
          <p:nvPr/>
        </p:nvSpPr>
        <p:spPr>
          <a:xfrm>
            <a:off x="7393851" y="4239517"/>
            <a:ext cx="69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YA</a:t>
            </a:r>
            <a:endParaRPr lang="en-ID" sz="16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436253-3A95-4969-A53B-45FA13A0B8B8}"/>
              </a:ext>
            </a:extLst>
          </p:cNvPr>
          <p:cNvSpPr txBox="1"/>
          <p:nvPr/>
        </p:nvSpPr>
        <p:spPr>
          <a:xfrm>
            <a:off x="8042689" y="4638401"/>
            <a:ext cx="69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YA</a:t>
            </a:r>
            <a:endParaRPr lang="en-ID" sz="1600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C4519AE-7524-4D65-B32D-EA18B902BD5A}"/>
              </a:ext>
            </a:extLst>
          </p:cNvPr>
          <p:cNvSpPr txBox="1"/>
          <p:nvPr/>
        </p:nvSpPr>
        <p:spPr>
          <a:xfrm>
            <a:off x="4944371" y="4728103"/>
            <a:ext cx="15364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VISITASI LAPANGAN</a:t>
            </a:r>
            <a:endParaRPr lang="en-ID" sz="1600" b="1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33AAC2A-FB46-42F3-BB3A-2D40CC33A725}"/>
              </a:ext>
            </a:extLst>
          </p:cNvPr>
          <p:cNvCxnSpPr>
            <a:cxnSpLocks/>
            <a:stCxn id="89" idx="3"/>
          </p:cNvCxnSpPr>
          <p:nvPr/>
        </p:nvCxnSpPr>
        <p:spPr>
          <a:xfrm flipV="1">
            <a:off x="6480795" y="4999749"/>
            <a:ext cx="559077" cy="2074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E58E7521-C778-4B47-A5C2-8845B847F3D6}"/>
              </a:ext>
            </a:extLst>
          </p:cNvPr>
          <p:cNvSpPr txBox="1"/>
          <p:nvPr/>
        </p:nvSpPr>
        <p:spPr>
          <a:xfrm>
            <a:off x="2936665" y="4746353"/>
            <a:ext cx="15364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PENGUMUMAN HASIL</a:t>
            </a:r>
            <a:endParaRPr lang="en-ID" sz="1600" b="1" dirty="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BF2C2BF-010D-43B6-A088-C2C4B0DD9E82}"/>
              </a:ext>
            </a:extLst>
          </p:cNvPr>
          <p:cNvCxnSpPr>
            <a:cxnSpLocks/>
          </p:cNvCxnSpPr>
          <p:nvPr/>
        </p:nvCxnSpPr>
        <p:spPr>
          <a:xfrm>
            <a:off x="4477233" y="5010120"/>
            <a:ext cx="415787" cy="787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47CAFAB2-DB89-4DB3-A46A-65CD8EAE0F12}"/>
              </a:ext>
            </a:extLst>
          </p:cNvPr>
          <p:cNvSpPr/>
          <p:nvPr/>
        </p:nvSpPr>
        <p:spPr>
          <a:xfrm>
            <a:off x="1185151" y="4540078"/>
            <a:ext cx="1489835" cy="913309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BANDING?</a:t>
            </a:r>
            <a:endParaRPr lang="en-ID" sz="1400" b="1" dirty="0">
              <a:solidFill>
                <a:schemeClr val="tx1"/>
              </a:solidFill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053F5DA-D0F4-4C96-984E-1A3A579539C6}"/>
              </a:ext>
            </a:extLst>
          </p:cNvPr>
          <p:cNvCxnSpPr>
            <a:cxnSpLocks/>
          </p:cNvCxnSpPr>
          <p:nvPr/>
        </p:nvCxnSpPr>
        <p:spPr>
          <a:xfrm>
            <a:off x="2536562" y="5033524"/>
            <a:ext cx="415787" cy="787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011A26E0-FEBA-4A06-990D-6D166DC95D88}"/>
              </a:ext>
            </a:extLst>
          </p:cNvPr>
          <p:cNvSpPr/>
          <p:nvPr/>
        </p:nvSpPr>
        <p:spPr>
          <a:xfrm>
            <a:off x="1134438" y="5811235"/>
            <a:ext cx="1489834" cy="83099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TERBIT SERTIFIKAT</a:t>
            </a:r>
            <a:endParaRPr lang="en-ID" sz="1400" b="1" dirty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65A14D4-D27D-4AA9-88AF-8E892059DC9D}"/>
              </a:ext>
            </a:extLst>
          </p:cNvPr>
          <p:cNvCxnSpPr>
            <a:cxnSpLocks/>
          </p:cNvCxnSpPr>
          <p:nvPr/>
        </p:nvCxnSpPr>
        <p:spPr>
          <a:xfrm>
            <a:off x="1920129" y="5453387"/>
            <a:ext cx="9939" cy="34562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023F7-9F26-442C-A5E5-9B0F22F7E7AD}"/>
              </a:ext>
            </a:extLst>
          </p:cNvPr>
          <p:cNvSpPr txBox="1"/>
          <p:nvPr/>
        </p:nvSpPr>
        <p:spPr>
          <a:xfrm>
            <a:off x="1840823" y="5453387"/>
            <a:ext cx="69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TDK</a:t>
            </a:r>
            <a:endParaRPr lang="en-ID" sz="16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BCFF620-37F3-4C75-9EE7-49628D419782}"/>
              </a:ext>
            </a:extLst>
          </p:cNvPr>
          <p:cNvSpPr txBox="1"/>
          <p:nvPr/>
        </p:nvSpPr>
        <p:spPr>
          <a:xfrm>
            <a:off x="1367570" y="3636026"/>
            <a:ext cx="12707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BAYAR BANDING</a:t>
            </a:r>
            <a:endParaRPr lang="en-ID" sz="1600" b="1" dirty="0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10DACFB-F6A8-4E9E-A097-3448E59B06AC}"/>
              </a:ext>
            </a:extLst>
          </p:cNvPr>
          <p:cNvCxnSpPr>
            <a:cxnSpLocks/>
          </p:cNvCxnSpPr>
          <p:nvPr/>
        </p:nvCxnSpPr>
        <p:spPr>
          <a:xfrm>
            <a:off x="1940932" y="4192192"/>
            <a:ext cx="9939" cy="34562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8323B784-8219-4DD3-A014-E3BD1BBAAFA1}"/>
              </a:ext>
            </a:extLst>
          </p:cNvPr>
          <p:cNvSpPr txBox="1"/>
          <p:nvPr/>
        </p:nvSpPr>
        <p:spPr>
          <a:xfrm>
            <a:off x="1773835" y="4271485"/>
            <a:ext cx="69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YA</a:t>
            </a:r>
            <a:endParaRPr lang="en-ID" sz="16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F913D6A-D2FF-4788-8404-DA8F544C010D}"/>
              </a:ext>
            </a:extLst>
          </p:cNvPr>
          <p:cNvSpPr txBox="1"/>
          <p:nvPr/>
        </p:nvSpPr>
        <p:spPr>
          <a:xfrm>
            <a:off x="3126708" y="3636025"/>
            <a:ext cx="12707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VISITASI ULANG</a:t>
            </a:r>
            <a:endParaRPr lang="en-ID" sz="1600" b="1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962D62E-E83D-4386-A295-BDD52655EFBE}"/>
              </a:ext>
            </a:extLst>
          </p:cNvPr>
          <p:cNvCxnSpPr>
            <a:cxnSpLocks/>
            <a:endCxn id="105" idx="1"/>
          </p:cNvCxnSpPr>
          <p:nvPr/>
        </p:nvCxnSpPr>
        <p:spPr>
          <a:xfrm>
            <a:off x="2653110" y="3925770"/>
            <a:ext cx="473598" cy="2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F912742-7795-466C-8C33-459146CB9C9E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3704877" y="4239517"/>
            <a:ext cx="3320" cy="50683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026EE1F9-C507-4999-B94E-F1B1F257AACE}"/>
              </a:ext>
            </a:extLst>
          </p:cNvPr>
          <p:cNvSpPr/>
          <p:nvPr/>
        </p:nvSpPr>
        <p:spPr>
          <a:xfrm rot="1420266">
            <a:off x="21307" y="-205395"/>
            <a:ext cx="1800259" cy="1581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GAGASAN AWAL-IDEAL</a:t>
            </a:r>
            <a:endParaRPr lang="en-ID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230CD13-E27F-4D9C-95E8-26F8148C5E1D}"/>
              </a:ext>
            </a:extLst>
          </p:cNvPr>
          <p:cNvSpPr/>
          <p:nvPr/>
        </p:nvSpPr>
        <p:spPr>
          <a:xfrm>
            <a:off x="3510598" y="2318293"/>
            <a:ext cx="1850927" cy="83099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PRODI BELUM DIAKREDTASI LAMDIK</a:t>
            </a:r>
            <a:endParaRPr lang="en-ID" sz="14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4FEB98B-E057-4A67-A79E-D53540FAE45C}"/>
              </a:ext>
            </a:extLst>
          </p:cNvPr>
          <p:cNvCxnSpPr>
            <a:cxnSpLocks/>
            <a:stCxn id="66" idx="6"/>
            <a:endCxn id="40" idx="1"/>
          </p:cNvCxnSpPr>
          <p:nvPr/>
        </p:nvCxnSpPr>
        <p:spPr>
          <a:xfrm flipV="1">
            <a:off x="5361525" y="2709584"/>
            <a:ext cx="1302730" cy="242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CAE6F1B-C6A5-4698-BDE5-8E381779379D}"/>
              </a:ext>
            </a:extLst>
          </p:cNvPr>
          <p:cNvSpPr/>
          <p:nvPr/>
        </p:nvSpPr>
        <p:spPr>
          <a:xfrm>
            <a:off x="679026" y="1711841"/>
            <a:ext cx="767011" cy="4176227"/>
          </a:xfrm>
          <a:custGeom>
            <a:avLst/>
            <a:gdLst>
              <a:gd name="connsiteX0" fmla="*/ 1180229 w 1201494"/>
              <a:gd name="connsiteY0" fmla="*/ 0 h 3349256"/>
              <a:gd name="connsiteX1" fmla="*/ 15 w 1201494"/>
              <a:gd name="connsiteY1" fmla="*/ 1648046 h 3349256"/>
              <a:gd name="connsiteX2" fmla="*/ 1201494 w 1201494"/>
              <a:gd name="connsiteY2" fmla="*/ 3349256 h 334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1494" h="3349256">
                <a:moveTo>
                  <a:pt x="1180229" y="0"/>
                </a:moveTo>
                <a:cubicBezTo>
                  <a:pt x="588350" y="544918"/>
                  <a:pt x="-3529" y="1089837"/>
                  <a:pt x="15" y="1648046"/>
                </a:cubicBezTo>
                <a:cubicBezTo>
                  <a:pt x="3559" y="2206255"/>
                  <a:pt x="602526" y="2777755"/>
                  <a:pt x="1201494" y="3349256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159899-A0E8-45F6-AC9D-260C16A714F9}"/>
              </a:ext>
            </a:extLst>
          </p:cNvPr>
          <p:cNvSpPr/>
          <p:nvPr/>
        </p:nvSpPr>
        <p:spPr>
          <a:xfrm>
            <a:off x="-9868" y="2986415"/>
            <a:ext cx="1581270" cy="13498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Pendam-pingan</a:t>
            </a:r>
            <a:endParaRPr lang="en-ID" sz="2000" b="1" dirty="0"/>
          </a:p>
        </p:txBody>
      </p:sp>
    </p:spTree>
    <p:extLst>
      <p:ext uri="{BB962C8B-B14F-4D97-AF65-F5344CB8AC3E}">
        <p14:creationId xmlns:p14="http://schemas.microsoft.com/office/powerpoint/2010/main" val="4243549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4C82366-25BC-4C6A-BB83-A34CC66C2EF5}"/>
              </a:ext>
            </a:extLst>
          </p:cNvPr>
          <p:cNvGrpSpPr/>
          <p:nvPr/>
        </p:nvGrpSpPr>
        <p:grpSpPr>
          <a:xfrm>
            <a:off x="1056389" y="447412"/>
            <a:ext cx="9363603" cy="4950791"/>
            <a:chOff x="-145582" y="1295399"/>
            <a:chExt cx="10894546" cy="5395949"/>
          </a:xfrm>
        </p:grpSpPr>
        <p:pic>
          <p:nvPicPr>
            <p:cNvPr id="5" name="Picture 4" descr="kelas-sd1">
              <a:extLst>
                <a:ext uri="{FF2B5EF4-FFF2-40B4-BE49-F238E27FC236}">
                  <a16:creationId xmlns:a16="http://schemas.microsoft.com/office/drawing/2014/main" id="{1F439D87-5F75-420F-9C50-09E34EBAF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45582" y="3152267"/>
              <a:ext cx="5881688" cy="353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WordArt 4">
              <a:extLst>
                <a:ext uri="{FF2B5EF4-FFF2-40B4-BE49-F238E27FC236}">
                  <a16:creationId xmlns:a16="http://schemas.microsoft.com/office/drawing/2014/main" id="{C1C33867-4A5B-4753-9F60-31D3F6FAB6E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0540992">
              <a:off x="2153892" y="2342965"/>
              <a:ext cx="5049543" cy="1082433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defRPr/>
              </a:pPr>
              <a:r>
                <a:rPr lang="id-ID" sz="3600" b="1" kern="10" dirty="0">
                  <a:ln w="50800"/>
                  <a:solidFill>
                    <a:schemeClr val="accent1">
                      <a:lumMod val="75000"/>
                    </a:schemeClr>
                  </a:solidFill>
                  <a:latin typeface="Times New Roman"/>
                  <a:cs typeface="Times New Roman"/>
                </a:rPr>
                <a:t>Thank you</a:t>
              </a:r>
            </a:p>
          </p:txBody>
        </p:sp>
        <p:pic>
          <p:nvPicPr>
            <p:cNvPr id="7" name="Picture 6" descr="Dove-02">
              <a:extLst>
                <a:ext uri="{FF2B5EF4-FFF2-40B4-BE49-F238E27FC236}">
                  <a16:creationId xmlns:a16="http://schemas.microsoft.com/office/drawing/2014/main" id="{01D6F428-D897-409F-BB8A-DD5FCE8EF5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38288" y="1295399"/>
              <a:ext cx="2972755" cy="1665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Dove-02">
              <a:extLst>
                <a:ext uri="{FF2B5EF4-FFF2-40B4-BE49-F238E27FC236}">
                  <a16:creationId xmlns:a16="http://schemas.microsoft.com/office/drawing/2014/main" id="{46890AFA-7D4E-4FCA-99C3-F27600AE7D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86924" y="2576763"/>
              <a:ext cx="2083749" cy="1087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Dove-02">
              <a:extLst>
                <a:ext uri="{FF2B5EF4-FFF2-40B4-BE49-F238E27FC236}">
                  <a16:creationId xmlns:a16="http://schemas.microsoft.com/office/drawing/2014/main" id="{4184FB52-6C0A-4067-A098-470D33233E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09716" y="1651334"/>
              <a:ext cx="1639248" cy="103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76F805-E664-470D-9AFE-5AC2BC29A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871" y="4614223"/>
              <a:ext cx="1691487" cy="20771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5801B8-FA15-4EFF-965F-19875E1E9A1D}"/>
                </a:ext>
              </a:extLst>
            </p:cNvPr>
            <p:cNvSpPr txBox="1"/>
            <p:nvPr/>
          </p:nvSpPr>
          <p:spPr>
            <a:xfrm>
              <a:off x="6897182" y="5398391"/>
              <a:ext cx="3429244" cy="939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/>
                <a:t>Muchlas Samani</a:t>
              </a:r>
            </a:p>
            <a:p>
              <a:r>
                <a:rPr lang="en-US" sz="1200" b="1" dirty="0"/>
                <a:t>LAM </a:t>
              </a:r>
              <a:r>
                <a:rPr lang="en-US" sz="1200" b="1" dirty="0" err="1"/>
                <a:t>Kependidikan</a:t>
              </a:r>
              <a:endParaRPr lang="id-ID" sz="1200" b="1" dirty="0"/>
            </a:p>
            <a:p>
              <a:r>
                <a:rPr lang="id-ID" sz="1200" b="1" i="1" dirty="0"/>
                <a:t>msamani@unesa.ac.id</a:t>
              </a:r>
            </a:p>
            <a:p>
              <a:r>
                <a:rPr lang="id-ID" sz="1200" b="1" i="1" dirty="0"/>
                <a:t>www.muchlassamani.blogspot.com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280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4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4FAB62-B40F-4C66-87B5-E162A428051F}"/>
              </a:ext>
            </a:extLst>
          </p:cNvPr>
          <p:cNvSpPr txBox="1"/>
          <p:nvPr/>
        </p:nvSpPr>
        <p:spPr>
          <a:xfrm>
            <a:off x="2414726" y="1415402"/>
            <a:ext cx="6596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Selamat</a:t>
            </a:r>
            <a:r>
              <a:rPr lang="en-US" sz="2800" b="1" dirty="0"/>
              <a:t> </a:t>
            </a:r>
            <a:r>
              <a:rPr lang="en-US" sz="2800" b="1" dirty="0" err="1"/>
              <a:t>Datang</a:t>
            </a:r>
            <a:r>
              <a:rPr lang="en-US" sz="2800" b="1" dirty="0"/>
              <a:t> dan </a:t>
            </a:r>
            <a:r>
              <a:rPr lang="en-US" sz="2800" b="1" dirty="0" err="1"/>
              <a:t>Terima</a:t>
            </a:r>
            <a:r>
              <a:rPr lang="en-US" sz="2800" b="1" dirty="0"/>
              <a:t> Kasih </a:t>
            </a:r>
            <a:r>
              <a:rPr lang="en-US" sz="2800" b="1" dirty="0" err="1"/>
              <a:t>Berkenan</a:t>
            </a:r>
            <a:r>
              <a:rPr lang="en-US" sz="2800" b="1" dirty="0"/>
              <a:t> </a:t>
            </a:r>
            <a:r>
              <a:rPr lang="en-US" sz="2800" b="1" dirty="0" err="1"/>
              <a:t>Bergabung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Asesor</a:t>
            </a:r>
            <a:r>
              <a:rPr lang="en-US" sz="2800" b="1" dirty="0"/>
              <a:t> LAMDIK.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ACA98-8BC7-45D7-A4D3-01A0FDD5D99F}"/>
              </a:ext>
            </a:extLst>
          </p:cNvPr>
          <p:cNvSpPr txBox="1"/>
          <p:nvPr/>
        </p:nvSpPr>
        <p:spPr>
          <a:xfrm>
            <a:off x="1580224" y="2830804"/>
            <a:ext cx="8265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Terima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kasih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telah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bersedia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menjadi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DUTA LAMDIK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di Universitas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tempat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panjenengan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bekerja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05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" y="-423"/>
            <a:ext cx="12192000" cy="685190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D2680DD-EDF5-4A51-AFAA-FEFBED32001A}"/>
              </a:ext>
            </a:extLst>
          </p:cNvPr>
          <p:cNvSpPr/>
          <p:nvPr/>
        </p:nvSpPr>
        <p:spPr>
          <a:xfrm>
            <a:off x="604591" y="87009"/>
            <a:ext cx="2016698" cy="1971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PENDIRI LAMDIK</a:t>
            </a:r>
            <a:endParaRPr lang="en-ID" sz="28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2D8DBA-ED66-4F2D-9B79-A496C7242589}"/>
              </a:ext>
            </a:extLst>
          </p:cNvPr>
          <p:cNvSpPr txBox="1"/>
          <p:nvPr/>
        </p:nvSpPr>
        <p:spPr>
          <a:xfrm>
            <a:off x="3239951" y="5608025"/>
            <a:ext cx="790471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Ketum</a:t>
            </a:r>
            <a:r>
              <a:rPr lang="en-US" sz="2000" b="1" dirty="0"/>
              <a:t> ISPI, </a:t>
            </a:r>
            <a:r>
              <a:rPr lang="en-US" sz="2000" b="1" dirty="0" err="1"/>
              <a:t>Ketua</a:t>
            </a:r>
            <a:r>
              <a:rPr lang="en-US" sz="2000" b="1" dirty="0"/>
              <a:t> ALPTKNI, </a:t>
            </a:r>
            <a:r>
              <a:rPr lang="en-US" sz="2000" b="1" dirty="0" err="1"/>
              <a:t>Ketua</a:t>
            </a:r>
            <a:r>
              <a:rPr lang="en-US" sz="2000" b="1" dirty="0"/>
              <a:t> ALPKSI, </a:t>
            </a:r>
            <a:r>
              <a:rPr lang="en-US" sz="2000" b="1" dirty="0" err="1"/>
              <a:t>Ketua</a:t>
            </a:r>
            <a:r>
              <a:rPr lang="en-US" sz="2000" b="1" dirty="0"/>
              <a:t> </a:t>
            </a:r>
            <a:r>
              <a:rPr lang="en-US" sz="2000" b="1" dirty="0" err="1"/>
              <a:t>Forkom</a:t>
            </a:r>
            <a:r>
              <a:rPr lang="en-US" sz="2000" b="1" dirty="0"/>
              <a:t> FKIP-N, </a:t>
            </a:r>
          </a:p>
          <a:p>
            <a:pPr algn="ctr"/>
            <a:r>
              <a:rPr lang="en-US" sz="2000" b="1" dirty="0" err="1"/>
              <a:t>Ketua</a:t>
            </a:r>
            <a:r>
              <a:rPr lang="en-US" sz="2000" b="1" dirty="0"/>
              <a:t> </a:t>
            </a:r>
            <a:r>
              <a:rPr lang="en-US" sz="2000" b="1" dirty="0" err="1"/>
              <a:t>Forkom</a:t>
            </a:r>
            <a:r>
              <a:rPr lang="en-US" sz="2000" b="1" dirty="0"/>
              <a:t> FTIK-N (ex officio)</a:t>
            </a:r>
            <a:endParaRPr lang="en-ID" sz="2000" b="1" dirty="0"/>
          </a:p>
        </p:txBody>
      </p:sp>
      <p:sp>
        <p:nvSpPr>
          <p:cNvPr id="33" name="Flowchart: Off-page Connector 32">
            <a:extLst>
              <a:ext uri="{FF2B5EF4-FFF2-40B4-BE49-F238E27FC236}">
                <a16:creationId xmlns:a16="http://schemas.microsoft.com/office/drawing/2014/main" id="{4F9ED4C3-D443-4E77-9DD3-E81CAEFD9765}"/>
              </a:ext>
            </a:extLst>
          </p:cNvPr>
          <p:cNvSpPr/>
          <p:nvPr/>
        </p:nvSpPr>
        <p:spPr>
          <a:xfrm>
            <a:off x="5136463" y="5021371"/>
            <a:ext cx="3807730" cy="666148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DEWAN PEMBINA LAMDIK: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688A11-3A2D-410F-937C-621F3E5C8B65}"/>
              </a:ext>
            </a:extLst>
          </p:cNvPr>
          <p:cNvSpPr/>
          <p:nvPr/>
        </p:nvSpPr>
        <p:spPr>
          <a:xfrm>
            <a:off x="68536" y="2801752"/>
            <a:ext cx="2983702" cy="280627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DARI KITA, OLEH KITA, UNTUK KITA: UNTUK </a:t>
            </a:r>
            <a:r>
              <a:rPr lang="en-US" sz="2000" b="1" dirty="0">
                <a:solidFill>
                  <a:srgbClr val="FFFF00"/>
                </a:solidFill>
              </a:rPr>
              <a:t>MENINGKATKAN MUTU PENDIDIKAN</a:t>
            </a:r>
            <a:r>
              <a:rPr lang="en-US" sz="2000" b="1" dirty="0"/>
              <a:t>.</a:t>
            </a:r>
            <a:endParaRPr lang="en-ID" sz="2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CFFB4B-AA96-4426-BF9A-D6F92D4992ED}"/>
              </a:ext>
            </a:extLst>
          </p:cNvPr>
          <p:cNvGrpSpPr/>
          <p:nvPr/>
        </p:nvGrpSpPr>
        <p:grpSpPr>
          <a:xfrm>
            <a:off x="2621289" y="349768"/>
            <a:ext cx="8480399" cy="4828450"/>
            <a:chOff x="2621289" y="349768"/>
            <a:chExt cx="8480399" cy="482845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8B07846-72E1-44F4-A80C-F95D5E68C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8462" y="349768"/>
              <a:ext cx="3993226" cy="4828450"/>
            </a:xfrm>
            <a:prstGeom prst="rect">
              <a:avLst/>
            </a:prstGeom>
          </p:spPr>
        </p:pic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B53F1A38-C9F8-47C6-818B-97F8E8A509D4}"/>
                </a:ext>
              </a:extLst>
            </p:cNvPr>
            <p:cNvSpPr/>
            <p:nvPr/>
          </p:nvSpPr>
          <p:spPr>
            <a:xfrm>
              <a:off x="3196973" y="349769"/>
              <a:ext cx="4078461" cy="740648"/>
            </a:xfrm>
            <a:prstGeom prst="homePlate">
              <a:avLst>
                <a:gd name="adj" fmla="val 35294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ASOSIASI PENYELENGGARA PRODI KEPENDIDIKAN</a:t>
              </a:r>
              <a:endParaRPr lang="en-ID" sz="2000" b="1" dirty="0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057BD69-8BE6-4681-90C8-5EF64BFE4A4F}"/>
                </a:ext>
              </a:extLst>
            </p:cNvPr>
            <p:cNvCxnSpPr>
              <a:stCxn id="27" idx="6"/>
            </p:cNvCxnSpPr>
            <p:nvPr/>
          </p:nvCxnSpPr>
          <p:spPr>
            <a:xfrm flipV="1">
              <a:off x="2621289" y="825623"/>
              <a:ext cx="731941" cy="2470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50CD68-1B84-4710-B4E5-73DC746E644D}"/>
              </a:ext>
            </a:extLst>
          </p:cNvPr>
          <p:cNvGrpSpPr/>
          <p:nvPr/>
        </p:nvGrpSpPr>
        <p:grpSpPr>
          <a:xfrm>
            <a:off x="2536951" y="1012882"/>
            <a:ext cx="4467752" cy="4165336"/>
            <a:chOff x="2536951" y="1012882"/>
            <a:chExt cx="4467752" cy="41653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C63847-49B8-4E14-9E58-90CF63B9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6973" y="1698749"/>
              <a:ext cx="3807730" cy="3479469"/>
            </a:xfrm>
            <a:prstGeom prst="rect">
              <a:avLst/>
            </a:prstGeom>
          </p:spPr>
        </p:pic>
        <p:sp>
          <p:nvSpPr>
            <p:cNvPr id="29" name="Flowchart: Off-page Connector 28">
              <a:extLst>
                <a:ext uri="{FF2B5EF4-FFF2-40B4-BE49-F238E27FC236}">
                  <a16:creationId xmlns:a16="http://schemas.microsoft.com/office/drawing/2014/main" id="{D7D8B1BF-C54F-49C4-BC8D-9A75062DC17F}"/>
                </a:ext>
              </a:extLst>
            </p:cNvPr>
            <p:cNvSpPr/>
            <p:nvPr/>
          </p:nvSpPr>
          <p:spPr>
            <a:xfrm>
              <a:off x="3196973" y="1157288"/>
              <a:ext cx="3807730" cy="666148"/>
            </a:xfrm>
            <a:prstGeom prst="flowChartOffpageConnector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ASOSIASI KEILMUAN PENDIDIKAN</a:t>
              </a:r>
              <a:endParaRPr lang="en-ID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2A9C82-4722-4E2E-80C8-928D565967EF}"/>
                </a:ext>
              </a:extLst>
            </p:cNvPr>
            <p:cNvSpPr/>
            <p:nvPr/>
          </p:nvSpPr>
          <p:spPr>
            <a:xfrm>
              <a:off x="2536951" y="1012882"/>
              <a:ext cx="168676" cy="1775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01A018-2A5B-4CDD-ADE1-E5D4D232F0DC}"/>
              </a:ext>
            </a:extLst>
          </p:cNvPr>
          <p:cNvCxnSpPr>
            <a:cxnSpLocks/>
          </p:cNvCxnSpPr>
          <p:nvPr/>
        </p:nvCxnSpPr>
        <p:spPr>
          <a:xfrm>
            <a:off x="2621289" y="1112900"/>
            <a:ext cx="725593" cy="3272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6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66"/>
            <a:ext cx="12192000" cy="68519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7D41A7-0816-4785-9292-8FC8709CDC12}"/>
              </a:ext>
            </a:extLst>
          </p:cNvPr>
          <p:cNvSpPr txBox="1"/>
          <p:nvPr/>
        </p:nvSpPr>
        <p:spPr>
          <a:xfrm>
            <a:off x="2604052" y="232465"/>
            <a:ext cx="6420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Struktur</a:t>
            </a:r>
            <a:r>
              <a:rPr lang="en-US" sz="2800" b="1" dirty="0"/>
              <a:t> </a:t>
            </a:r>
            <a:r>
              <a:rPr lang="en-US" sz="2800" b="1" dirty="0" err="1"/>
              <a:t>Organisasi</a:t>
            </a:r>
            <a:r>
              <a:rPr lang="en-US" sz="2800" b="1" dirty="0"/>
              <a:t> LAMDIK:</a:t>
            </a:r>
          </a:p>
          <a:p>
            <a:pPr algn="ctr"/>
            <a:r>
              <a:rPr lang="en-US" sz="2000" b="1" dirty="0" err="1"/>
              <a:t>Kepmenkumham</a:t>
            </a:r>
            <a:r>
              <a:rPr lang="en-US" sz="2000" b="1" dirty="0"/>
              <a:t> No: AHU-0018765.AH.01.04. </a:t>
            </a:r>
            <a:r>
              <a:rPr lang="en-US" sz="2000" b="1" dirty="0" err="1"/>
              <a:t>Tahun</a:t>
            </a:r>
            <a:r>
              <a:rPr lang="en-US" sz="2000" b="1" dirty="0"/>
              <a:t> 2019</a:t>
            </a:r>
          </a:p>
          <a:p>
            <a:pPr algn="ctr"/>
            <a:r>
              <a:rPr lang="en-US" sz="2000" b="1" dirty="0" err="1"/>
              <a:t>Tanggal</a:t>
            </a:r>
            <a:r>
              <a:rPr lang="en-US" sz="2000" b="1" dirty="0"/>
              <a:t> 17 </a:t>
            </a:r>
            <a:r>
              <a:rPr lang="en-US" sz="2000" b="1" dirty="0" err="1"/>
              <a:t>Desember</a:t>
            </a:r>
            <a:r>
              <a:rPr lang="en-US" sz="2000" b="1" dirty="0"/>
              <a:t> 2019</a:t>
            </a:r>
            <a:endParaRPr lang="en-ID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C66EB-AABC-439F-AA42-5FC79D6979A8}"/>
              </a:ext>
            </a:extLst>
          </p:cNvPr>
          <p:cNvSpPr txBox="1"/>
          <p:nvPr/>
        </p:nvSpPr>
        <p:spPr>
          <a:xfrm>
            <a:off x="993916" y="1536338"/>
            <a:ext cx="5257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Dewan Pembina:</a:t>
            </a:r>
          </a:p>
          <a:p>
            <a:r>
              <a:rPr lang="en-US" sz="2000" b="1" dirty="0" err="1"/>
              <a:t>Ketua</a:t>
            </a:r>
            <a:r>
              <a:rPr lang="en-US" sz="2000" b="1" dirty="0"/>
              <a:t>     : Prof. </a:t>
            </a:r>
            <a:r>
              <a:rPr lang="en-US" sz="2000" b="1" dirty="0" err="1"/>
              <a:t>Ganefri</a:t>
            </a:r>
            <a:r>
              <a:rPr lang="en-US" sz="2000" b="1" dirty="0"/>
              <a:t>, PhD.</a:t>
            </a:r>
          </a:p>
          <a:p>
            <a:r>
              <a:rPr lang="en-US" sz="2000" b="1" dirty="0" err="1"/>
              <a:t>Anggota</a:t>
            </a:r>
            <a:r>
              <a:rPr lang="en-US" sz="2000" b="1" dirty="0"/>
              <a:t>: 1. Prof. Dr. </a:t>
            </a:r>
            <a:r>
              <a:rPr lang="en-US" sz="2000" b="1" dirty="0" err="1"/>
              <a:t>Ahman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                  2. Prof. Dr. </a:t>
            </a:r>
            <a:r>
              <a:rPr lang="en-US" sz="2000" b="1" dirty="0" err="1"/>
              <a:t>Sofyan</a:t>
            </a:r>
            <a:r>
              <a:rPr lang="en-US" sz="2000" b="1" dirty="0"/>
              <a:t> </a:t>
            </a:r>
            <a:r>
              <a:rPr lang="en-US" sz="2000" b="1" dirty="0" err="1"/>
              <a:t>Anif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	  3. Prof. </a:t>
            </a:r>
            <a:r>
              <a:rPr lang="en-US" sz="2000" b="1" dirty="0" err="1"/>
              <a:t>Sofendi</a:t>
            </a:r>
            <a:r>
              <a:rPr lang="en-US" sz="2000" b="1" dirty="0"/>
              <a:t>, PhD.</a:t>
            </a:r>
          </a:p>
          <a:p>
            <a:r>
              <a:rPr lang="en-US" sz="2000" b="1" dirty="0"/>
              <a:t>	` 4. Dr. Ahmad </a:t>
            </a:r>
            <a:r>
              <a:rPr lang="en-US" sz="2000" b="1" dirty="0" err="1"/>
              <a:t>Arifi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r>
              <a:rPr lang="en-US" sz="2000" b="1" dirty="0"/>
              <a:t>Dewan </a:t>
            </a:r>
            <a:r>
              <a:rPr lang="en-US" sz="2000" b="1" dirty="0" err="1"/>
              <a:t>Pengurus</a:t>
            </a:r>
            <a:r>
              <a:rPr lang="en-US" sz="2000" b="1" dirty="0"/>
              <a:t>:</a:t>
            </a:r>
          </a:p>
          <a:p>
            <a:r>
              <a:rPr lang="en-US" sz="2000" b="1" dirty="0" err="1"/>
              <a:t>Ketua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: Prof. Dr. </a:t>
            </a:r>
            <a:r>
              <a:rPr lang="en-US" sz="2000" b="1" dirty="0" err="1"/>
              <a:t>Muchlas</a:t>
            </a:r>
            <a:r>
              <a:rPr lang="en-US" sz="2000" b="1" dirty="0"/>
              <a:t> </a:t>
            </a:r>
            <a:r>
              <a:rPr lang="en-US" sz="2000" b="1" dirty="0" err="1"/>
              <a:t>Samani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Ketua</a:t>
            </a:r>
            <a:r>
              <a:rPr lang="en-US" sz="2000" b="1" dirty="0"/>
              <a:t>	        : Prof. Dr. Harun Joko </a:t>
            </a:r>
            <a:r>
              <a:rPr lang="en-US" sz="2000" b="1" dirty="0" err="1"/>
              <a:t>Prayitno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Sekretaris</a:t>
            </a:r>
            <a:r>
              <a:rPr lang="en-US" sz="2000" b="1" dirty="0"/>
              <a:t>      : Dr. </a:t>
            </a:r>
            <a:r>
              <a:rPr lang="en-US" sz="2000" b="1" dirty="0" err="1"/>
              <a:t>Aceng</a:t>
            </a:r>
            <a:r>
              <a:rPr lang="en-US" sz="2000" b="1" dirty="0"/>
              <a:t> </a:t>
            </a:r>
            <a:r>
              <a:rPr lang="en-US" sz="2000" b="1" dirty="0" err="1"/>
              <a:t>Hasani</a:t>
            </a:r>
            <a:r>
              <a:rPr lang="en-US" sz="2000" b="1" dirty="0"/>
              <a:t>, </a:t>
            </a:r>
            <a:r>
              <a:rPr lang="en-US" sz="2000" b="1" dirty="0" err="1"/>
              <a:t>MPd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Bendahara</a:t>
            </a:r>
            <a:r>
              <a:rPr lang="en-US" sz="2000" b="1" dirty="0"/>
              <a:t>     : Prof. Dr. Sofia </a:t>
            </a:r>
            <a:r>
              <a:rPr lang="en-US" sz="2000" b="1" dirty="0" err="1"/>
              <a:t>Hartati</a:t>
            </a:r>
            <a:r>
              <a:rPr lang="en-US" sz="2000" b="1" dirty="0"/>
              <a:t>, </a:t>
            </a:r>
            <a:r>
              <a:rPr lang="en-US" sz="2000" b="1" dirty="0" err="1"/>
              <a:t>MSi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Wakil </a:t>
            </a:r>
            <a:r>
              <a:rPr lang="en-US" sz="2000" b="1" dirty="0" err="1"/>
              <a:t>Ketua</a:t>
            </a:r>
            <a:r>
              <a:rPr lang="en-US" sz="2000" b="1" dirty="0"/>
              <a:t>   : Prof. </a:t>
            </a:r>
            <a:r>
              <a:rPr lang="en-US" sz="2000" b="1" dirty="0" err="1"/>
              <a:t>Agus</a:t>
            </a:r>
            <a:r>
              <a:rPr lang="en-US" sz="2000" b="1" dirty="0"/>
              <a:t> Taufiq, </a:t>
            </a:r>
            <a:r>
              <a:rPr lang="en-US" sz="2000" b="1" dirty="0" err="1"/>
              <a:t>MPd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Wakil </a:t>
            </a:r>
            <a:r>
              <a:rPr lang="en-US" sz="2000" b="1" dirty="0" err="1"/>
              <a:t>Ketua</a:t>
            </a:r>
            <a:r>
              <a:rPr lang="en-US" sz="2000" b="1" dirty="0"/>
              <a:t>   : Dr. Lukman </a:t>
            </a:r>
            <a:r>
              <a:rPr lang="en-US" sz="2000" b="1" dirty="0" err="1"/>
              <a:t>Najamuddin</a:t>
            </a:r>
            <a:r>
              <a:rPr lang="en-US" sz="2000" b="1" dirty="0"/>
              <a:t>, </a:t>
            </a:r>
            <a:r>
              <a:rPr lang="en-US" sz="2000" b="1" dirty="0" err="1"/>
              <a:t>MHum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Wakil </a:t>
            </a:r>
            <a:r>
              <a:rPr lang="en-US" sz="2000" b="1" dirty="0" err="1"/>
              <a:t>Ketua</a:t>
            </a:r>
            <a:r>
              <a:rPr lang="en-US" sz="2000" b="1" dirty="0"/>
              <a:t>   : Dr. </a:t>
            </a:r>
            <a:r>
              <a:rPr lang="en-US" sz="2000" b="1" dirty="0" err="1"/>
              <a:t>Muhdi</a:t>
            </a:r>
            <a:r>
              <a:rPr lang="en-US" sz="2000" b="1" dirty="0"/>
              <a:t>, SH.	 </a:t>
            </a:r>
          </a:p>
          <a:p>
            <a:endParaRPr lang="en-ID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EA4B2-B792-440A-B97D-605843AD33E3}"/>
              </a:ext>
            </a:extLst>
          </p:cNvPr>
          <p:cNvSpPr txBox="1"/>
          <p:nvPr/>
        </p:nvSpPr>
        <p:spPr>
          <a:xfrm>
            <a:off x="6667501" y="1536338"/>
            <a:ext cx="5108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Dewan </a:t>
            </a:r>
            <a:r>
              <a:rPr lang="en-US" sz="2000" b="1" dirty="0" err="1"/>
              <a:t>Pengawas</a:t>
            </a:r>
            <a:r>
              <a:rPr lang="en-US" sz="2000" b="1" dirty="0"/>
              <a:t>:</a:t>
            </a:r>
          </a:p>
          <a:p>
            <a:r>
              <a:rPr lang="en-US" sz="2000" b="1" dirty="0" err="1"/>
              <a:t>Ketua</a:t>
            </a:r>
            <a:r>
              <a:rPr lang="en-US" sz="2000" b="1" dirty="0"/>
              <a:t>	: Prof. Dr. </a:t>
            </a:r>
            <a:r>
              <a:rPr lang="en-US" sz="2000" b="1" dirty="0" err="1"/>
              <a:t>Sutrisna</a:t>
            </a:r>
            <a:r>
              <a:rPr lang="en-US" sz="2000" b="1" dirty="0"/>
              <a:t> </a:t>
            </a:r>
            <a:r>
              <a:rPr lang="en-US" sz="2000" b="1" dirty="0" err="1"/>
              <a:t>Waibawa</a:t>
            </a:r>
            <a:r>
              <a:rPr lang="en-US" sz="2000" b="1" dirty="0"/>
              <a:t>, </a:t>
            </a:r>
            <a:r>
              <a:rPr lang="en-US" sz="2000" b="1" dirty="0" err="1"/>
              <a:t>MPd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Anggota</a:t>
            </a:r>
            <a:r>
              <a:rPr lang="en-US" sz="2000" b="1" dirty="0"/>
              <a:t> : 1. Prof Dr. </a:t>
            </a:r>
            <a:r>
              <a:rPr lang="en-US" sz="2000" b="1" dirty="0" err="1"/>
              <a:t>Asep</a:t>
            </a:r>
            <a:r>
              <a:rPr lang="en-US" sz="2000" b="1" dirty="0"/>
              <a:t> </a:t>
            </a:r>
            <a:r>
              <a:rPr lang="en-US" sz="2000" b="1" dirty="0" err="1"/>
              <a:t>Kadarohman</a:t>
            </a:r>
            <a:r>
              <a:rPr lang="en-US" sz="2000" b="1" dirty="0"/>
              <a:t>, </a:t>
            </a:r>
            <a:r>
              <a:rPr lang="en-US" sz="2000" b="1" dirty="0" err="1"/>
              <a:t>MSi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	   2. Prof.. Dr. </a:t>
            </a:r>
            <a:r>
              <a:rPr lang="en-US" sz="2000" b="1" dirty="0" err="1"/>
              <a:t>Komarudin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	   3. Prof. Dr. </a:t>
            </a:r>
            <a:r>
              <a:rPr lang="en-US" sz="2000" b="1" dirty="0" err="1"/>
              <a:t>Fathur</a:t>
            </a:r>
            <a:r>
              <a:rPr lang="en-US" sz="2000" b="1" dirty="0"/>
              <a:t> </a:t>
            </a:r>
            <a:r>
              <a:rPr lang="en-US" sz="2000" b="1" dirty="0" err="1"/>
              <a:t>Rohman</a:t>
            </a:r>
            <a:r>
              <a:rPr lang="en-US" sz="2000" b="1" dirty="0"/>
              <a:t>, </a:t>
            </a:r>
            <a:r>
              <a:rPr lang="en-US" sz="2000" b="1" dirty="0" err="1"/>
              <a:t>MHum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	   4. Prof. Dr. Joko </a:t>
            </a:r>
            <a:r>
              <a:rPr lang="en-US" sz="2000" b="1" dirty="0" err="1"/>
              <a:t>Nurkamto</a:t>
            </a:r>
            <a:r>
              <a:rPr lang="en-US" sz="2000" b="1" dirty="0"/>
              <a:t>, </a:t>
            </a:r>
            <a:r>
              <a:rPr lang="en-US" sz="2000" b="1" dirty="0" err="1"/>
              <a:t>MPd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	   5. Prof. Dr. </a:t>
            </a:r>
            <a:r>
              <a:rPr lang="en-US" sz="2000" b="1" dirty="0" err="1"/>
              <a:t>Muh</a:t>
            </a:r>
            <a:r>
              <a:rPr lang="en-US" sz="2000" b="1" dirty="0"/>
              <a:t> </a:t>
            </a:r>
            <a:r>
              <a:rPr lang="en-US" sz="2000" b="1" dirty="0" err="1"/>
              <a:t>Farozin</a:t>
            </a:r>
            <a:r>
              <a:rPr lang="en-US" sz="2000" b="1" dirty="0"/>
              <a:t>, </a:t>
            </a:r>
            <a:r>
              <a:rPr lang="en-US" sz="2000" b="1" dirty="0" err="1"/>
              <a:t>MPd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	   6. Prof. Dr. </a:t>
            </a:r>
            <a:r>
              <a:rPr lang="en-US" sz="2000" b="1" dirty="0" err="1"/>
              <a:t>Syawal</a:t>
            </a:r>
            <a:r>
              <a:rPr lang="en-US" sz="2000" b="1" dirty="0"/>
              <a:t> </a:t>
            </a:r>
            <a:r>
              <a:rPr lang="en-US" sz="2000" b="1" dirty="0" err="1"/>
              <a:t>Gultom</a:t>
            </a:r>
            <a:r>
              <a:rPr lang="en-US" sz="2000" b="1" dirty="0"/>
              <a:t>, </a:t>
            </a:r>
            <a:r>
              <a:rPr lang="en-US" sz="2000" b="1" dirty="0" err="1"/>
              <a:t>MPd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	   7. Dr. </a:t>
            </a:r>
            <a:r>
              <a:rPr lang="en-US" sz="2000" b="1" dirty="0" err="1"/>
              <a:t>Yulkifli</a:t>
            </a:r>
            <a:r>
              <a:rPr lang="en-US" sz="2000" b="1" dirty="0"/>
              <a:t>.</a:t>
            </a:r>
            <a:endParaRPr lang="en-ID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70885-DAF8-45AC-BE76-77DBAA3CB63D}"/>
              </a:ext>
            </a:extLst>
          </p:cNvPr>
          <p:cNvSpPr txBox="1"/>
          <p:nvPr/>
        </p:nvSpPr>
        <p:spPr>
          <a:xfrm>
            <a:off x="4213185" y="3115642"/>
            <a:ext cx="245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Dr.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Sururin</a:t>
            </a:r>
            <a:endParaRPr lang="en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36E8D-B754-4CF9-90B4-8BDF8527757D}"/>
              </a:ext>
            </a:extLst>
          </p:cNvPr>
          <p:cNvSpPr txBox="1"/>
          <p:nvPr/>
        </p:nvSpPr>
        <p:spPr>
          <a:xfrm>
            <a:off x="4289385" y="2812456"/>
            <a:ext cx="245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Prof. Dr.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Mahdum</a:t>
            </a:r>
            <a:endParaRPr lang="en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8BC026F-8FD7-4CD0-B731-194A57207BC7}"/>
              </a:ext>
            </a:extLst>
          </p:cNvPr>
          <p:cNvSpPr/>
          <p:nvPr/>
        </p:nvSpPr>
        <p:spPr>
          <a:xfrm>
            <a:off x="11262167" y="2037144"/>
            <a:ext cx="514047" cy="2558005"/>
          </a:xfrm>
          <a:custGeom>
            <a:avLst/>
            <a:gdLst>
              <a:gd name="connsiteX0" fmla="*/ 81023 w 602375"/>
              <a:gd name="connsiteY0" fmla="*/ 0 h 2558005"/>
              <a:gd name="connsiteX1" fmla="*/ 601884 w 602375"/>
              <a:gd name="connsiteY1" fmla="*/ 1388962 h 2558005"/>
              <a:gd name="connsiteX2" fmla="*/ 0 w 602375"/>
              <a:gd name="connsiteY2" fmla="*/ 2558005 h 25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375" h="2558005">
                <a:moveTo>
                  <a:pt x="81023" y="0"/>
                </a:moveTo>
                <a:cubicBezTo>
                  <a:pt x="348205" y="481314"/>
                  <a:pt x="615388" y="962628"/>
                  <a:pt x="601884" y="1388962"/>
                </a:cubicBezTo>
                <a:cubicBezTo>
                  <a:pt x="588380" y="1815296"/>
                  <a:pt x="294190" y="2186650"/>
                  <a:pt x="0" y="255800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79AA7-AC0E-43DE-8768-4CEA1D592CC9}"/>
              </a:ext>
            </a:extLst>
          </p:cNvPr>
          <p:cNvSpPr txBox="1"/>
          <p:nvPr/>
        </p:nvSpPr>
        <p:spPr>
          <a:xfrm>
            <a:off x="7940233" y="4398660"/>
            <a:ext cx="3159889" cy="40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C39314-70BB-43A3-AEF1-5B5E29847FEA}"/>
              </a:ext>
            </a:extLst>
          </p:cNvPr>
          <p:cNvSpPr/>
          <p:nvPr/>
        </p:nvSpPr>
        <p:spPr>
          <a:xfrm>
            <a:off x="7488785" y="2453833"/>
            <a:ext cx="648218" cy="2442258"/>
          </a:xfrm>
          <a:custGeom>
            <a:avLst/>
            <a:gdLst>
              <a:gd name="connsiteX0" fmla="*/ 625068 w 648218"/>
              <a:gd name="connsiteY0" fmla="*/ 0 h 2442258"/>
              <a:gd name="connsiteX1" fmla="*/ 35 w 648218"/>
              <a:gd name="connsiteY1" fmla="*/ 1041721 h 2442258"/>
              <a:gd name="connsiteX2" fmla="*/ 648218 w 648218"/>
              <a:gd name="connsiteY2" fmla="*/ 2442258 h 244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218" h="2442258">
                <a:moveTo>
                  <a:pt x="625068" y="0"/>
                </a:moveTo>
                <a:cubicBezTo>
                  <a:pt x="310622" y="317339"/>
                  <a:pt x="-3823" y="634678"/>
                  <a:pt x="35" y="1041721"/>
                </a:cubicBezTo>
                <a:cubicBezTo>
                  <a:pt x="3893" y="1448764"/>
                  <a:pt x="326055" y="1945511"/>
                  <a:pt x="648218" y="244225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5BF4EF-9467-40B9-A73C-A0F808841258}"/>
              </a:ext>
            </a:extLst>
          </p:cNvPr>
          <p:cNvSpPr txBox="1"/>
          <p:nvPr/>
        </p:nvSpPr>
        <p:spPr>
          <a:xfrm>
            <a:off x="8137003" y="4803494"/>
            <a:ext cx="296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Prof. Dr.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Solehuddin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, MA.</a:t>
            </a:r>
            <a:endParaRPr lang="en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22D632-8D16-492F-8AC5-D230548D2F4F}"/>
              </a:ext>
            </a:extLst>
          </p:cNvPr>
          <p:cNvSpPr txBox="1"/>
          <p:nvPr/>
        </p:nvSpPr>
        <p:spPr>
          <a:xfrm>
            <a:off x="8689965" y="4442266"/>
            <a:ext cx="296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Prof. Dr.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Sumaryanto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MKes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E1C57FE-652B-467A-98E7-1EF9BC177EAF}"/>
              </a:ext>
            </a:extLst>
          </p:cNvPr>
          <p:cNvSpPr/>
          <p:nvPr/>
        </p:nvSpPr>
        <p:spPr>
          <a:xfrm>
            <a:off x="7229453" y="3345084"/>
            <a:ext cx="1185342" cy="2106592"/>
          </a:xfrm>
          <a:custGeom>
            <a:avLst/>
            <a:gdLst>
              <a:gd name="connsiteX0" fmla="*/ 849676 w 1185342"/>
              <a:gd name="connsiteY0" fmla="*/ 0 h 2106592"/>
              <a:gd name="connsiteX1" fmla="*/ 4724 w 1185342"/>
              <a:gd name="connsiteY1" fmla="*/ 1192192 h 2106592"/>
              <a:gd name="connsiteX2" fmla="*/ 1185342 w 1185342"/>
              <a:gd name="connsiteY2" fmla="*/ 2106592 h 21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342" h="2106592">
                <a:moveTo>
                  <a:pt x="849676" y="0"/>
                </a:moveTo>
                <a:cubicBezTo>
                  <a:pt x="399228" y="420546"/>
                  <a:pt x="-51220" y="841093"/>
                  <a:pt x="4724" y="1192192"/>
                </a:cubicBezTo>
                <a:cubicBezTo>
                  <a:pt x="60668" y="1543291"/>
                  <a:pt x="623005" y="1824941"/>
                  <a:pt x="1185342" y="2106592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08341-09ED-4F3D-A594-E3E97FC16A26}"/>
              </a:ext>
            </a:extLst>
          </p:cNvPr>
          <p:cNvSpPr txBox="1"/>
          <p:nvPr/>
        </p:nvSpPr>
        <p:spPr>
          <a:xfrm>
            <a:off x="8382618" y="5332711"/>
            <a:ext cx="296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Prof.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Utami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Widianti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, PhD.</a:t>
            </a:r>
            <a:endParaRPr lang="en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C592D-31EB-4C78-95E8-1EC4002112E3}"/>
              </a:ext>
            </a:extLst>
          </p:cNvPr>
          <p:cNvSpPr txBox="1"/>
          <p:nvPr/>
        </p:nvSpPr>
        <p:spPr>
          <a:xfrm>
            <a:off x="6395280" y="5838840"/>
            <a:ext cx="56531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Perubahan</a:t>
            </a:r>
            <a:r>
              <a:rPr lang="en-US" b="1" i="1" dirty="0"/>
              <a:t> </a:t>
            </a:r>
            <a:r>
              <a:rPr lang="en-US" b="1" i="1" dirty="0" err="1"/>
              <a:t>hasil</a:t>
            </a:r>
            <a:r>
              <a:rPr lang="en-US" b="1" i="1" dirty="0"/>
              <a:t> </a:t>
            </a:r>
            <a:r>
              <a:rPr lang="en-US" b="1" i="1" dirty="0" err="1"/>
              <a:t>Rapat</a:t>
            </a:r>
            <a:r>
              <a:rPr lang="en-US" b="1" i="1" dirty="0"/>
              <a:t> </a:t>
            </a:r>
            <a:r>
              <a:rPr lang="en-US" b="1" i="1" dirty="0" err="1"/>
              <a:t>Gabungan</a:t>
            </a:r>
            <a:r>
              <a:rPr lang="en-US" b="1" i="1" dirty="0"/>
              <a:t> </a:t>
            </a:r>
            <a:r>
              <a:rPr lang="en-US" b="1" i="1" dirty="0" err="1"/>
              <a:t>tgl</a:t>
            </a:r>
            <a:r>
              <a:rPr lang="en-US" b="1" i="1" dirty="0"/>
              <a:t> 11 </a:t>
            </a:r>
            <a:r>
              <a:rPr lang="en-US" b="1" i="1" dirty="0" err="1"/>
              <a:t>Desember</a:t>
            </a:r>
            <a:r>
              <a:rPr lang="en-US" b="1" i="1" dirty="0"/>
              <a:t> 2021 </a:t>
            </a:r>
            <a:endParaRPr lang="en-ID" b="1" i="1" dirty="0"/>
          </a:p>
        </p:txBody>
      </p:sp>
    </p:spTree>
    <p:extLst>
      <p:ext uri="{BB962C8B-B14F-4D97-AF65-F5344CB8AC3E}">
        <p14:creationId xmlns:p14="http://schemas.microsoft.com/office/powerpoint/2010/main" val="248412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2" grpId="0" animBg="1"/>
      <p:bldP spid="13" grpId="0"/>
      <p:bldP spid="14" grpId="0"/>
      <p:bldP spid="15" grpId="0" animBg="1"/>
      <p:bldP spid="1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F5F7E9-80D1-4968-A6D1-46D226A5A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83" y="425302"/>
            <a:ext cx="10221433" cy="5749556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04A548E7-21ED-484F-8ED7-B07876587471}"/>
              </a:ext>
            </a:extLst>
          </p:cNvPr>
          <p:cNvSpPr/>
          <p:nvPr/>
        </p:nvSpPr>
        <p:spPr>
          <a:xfrm>
            <a:off x="509286" y="2882096"/>
            <a:ext cx="682906" cy="303256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D3705F-A586-4E8B-A1ED-9E90237BACC1}"/>
              </a:ext>
            </a:extLst>
          </p:cNvPr>
          <p:cNvSpPr txBox="1"/>
          <p:nvPr/>
        </p:nvSpPr>
        <p:spPr>
          <a:xfrm rot="16200000">
            <a:off x="-947684" y="4186749"/>
            <a:ext cx="256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PELAKSANA KEGIATAN</a:t>
            </a:r>
            <a:endParaRPr lang="en-ID" sz="2000" b="1" dirty="0"/>
          </a:p>
        </p:txBody>
      </p:sp>
    </p:spTree>
    <p:extLst>
      <p:ext uri="{BB962C8B-B14F-4D97-AF65-F5344CB8AC3E}">
        <p14:creationId xmlns:p14="http://schemas.microsoft.com/office/powerpoint/2010/main" val="355789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FF64CE-3BFF-4936-AF3D-4B7A64B7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53" y="1578986"/>
            <a:ext cx="5578147" cy="3996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526CF8-67A2-4936-B794-D9016D1CF1FF}"/>
              </a:ext>
            </a:extLst>
          </p:cNvPr>
          <p:cNvPicPr/>
          <p:nvPr/>
        </p:nvPicPr>
        <p:blipFill rotWithShape="1">
          <a:blip r:embed="rId4"/>
          <a:srcRect t="10951" r="11812" b="9302"/>
          <a:stretch/>
        </p:blipFill>
        <p:spPr>
          <a:xfrm>
            <a:off x="6096000" y="2156791"/>
            <a:ext cx="5824155" cy="3081130"/>
          </a:xfrm>
          <a:prstGeom prst="rect">
            <a:avLst/>
          </a:prstGeom>
          <a:solidFill>
            <a:srgbClr val="FFCC99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8B1D1A-5E0F-4DB6-BC99-0710ED226E71}"/>
              </a:ext>
            </a:extLst>
          </p:cNvPr>
          <p:cNvSpPr txBox="1"/>
          <p:nvPr/>
        </p:nvSpPr>
        <p:spPr>
          <a:xfrm>
            <a:off x="3160643" y="377687"/>
            <a:ext cx="570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Partner/</a:t>
            </a:r>
            <a:r>
              <a:rPr lang="en-US" sz="3200" b="1" dirty="0" err="1"/>
              <a:t>Klien</a:t>
            </a:r>
            <a:r>
              <a:rPr lang="en-US" sz="3200" b="1" dirty="0"/>
              <a:t> LAMDIK</a:t>
            </a:r>
          </a:p>
        </p:txBody>
      </p:sp>
    </p:spTree>
    <p:extLst>
      <p:ext uri="{BB962C8B-B14F-4D97-AF65-F5344CB8AC3E}">
        <p14:creationId xmlns:p14="http://schemas.microsoft.com/office/powerpoint/2010/main" val="287609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72D4F2-2392-413C-8666-EA8B1E3BFA1B}"/>
              </a:ext>
            </a:extLst>
          </p:cNvPr>
          <p:cNvSpPr txBox="1"/>
          <p:nvPr/>
        </p:nvSpPr>
        <p:spPr>
          <a:xfrm>
            <a:off x="2279374" y="238775"/>
            <a:ext cx="7957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UU NO. 12 TAHUN 2012 TTG PENDIDIKAN TINGGI (1)</a:t>
            </a:r>
            <a:endParaRPr lang="en-ID" sz="28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99C615C-1A18-4D95-96E8-458F912FAD2D}"/>
              </a:ext>
            </a:extLst>
          </p:cNvPr>
          <p:cNvSpPr/>
          <p:nvPr/>
        </p:nvSpPr>
        <p:spPr>
          <a:xfrm>
            <a:off x="278294" y="0"/>
            <a:ext cx="1722786" cy="10535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Dasar Hukum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46C7A-E20B-46FB-8927-03ACA60B87C4}"/>
              </a:ext>
            </a:extLst>
          </p:cNvPr>
          <p:cNvSpPr txBox="1"/>
          <p:nvPr/>
        </p:nvSpPr>
        <p:spPr>
          <a:xfrm>
            <a:off x="457197" y="945981"/>
            <a:ext cx="115095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ID" sz="2000" b="1" i="0" u="none" strike="noStrike" baseline="0" dirty="0" err="1">
                <a:latin typeface="TT1D8t00"/>
              </a:rPr>
              <a:t>Pasal</a:t>
            </a:r>
            <a:r>
              <a:rPr lang="en-ID" sz="2000" b="1" i="0" u="none" strike="noStrike" baseline="0" dirty="0">
                <a:latin typeface="TT1D8t00"/>
              </a:rPr>
              <a:t> 51</a:t>
            </a:r>
          </a:p>
          <a:p>
            <a:pPr marL="357188" indent="-357188" algn="l">
              <a:spcBef>
                <a:spcPts val="600"/>
              </a:spcBef>
            </a:pPr>
            <a:r>
              <a:rPr lang="en-ID" sz="2000" b="1" i="0" u="none" strike="noStrike" baseline="0" dirty="0">
                <a:latin typeface="TT1D8t00"/>
              </a:rPr>
              <a:t>(1) Pendidikan Tinggi yang </a:t>
            </a:r>
            <a:r>
              <a:rPr lang="en-ID" sz="2000" b="1" i="0" u="none" strike="noStrike" baseline="0" dirty="0" err="1">
                <a:latin typeface="TT1D8t00"/>
              </a:rPr>
              <a:t>bermutu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merupakan</a:t>
            </a:r>
            <a:r>
              <a:rPr lang="en-ID" sz="2000" b="1" i="0" u="none" strike="noStrike" baseline="0" dirty="0">
                <a:latin typeface="TT1D8t00"/>
              </a:rPr>
              <a:t> Pendidikan Tinggi yang </a:t>
            </a:r>
            <a:r>
              <a:rPr lang="en-ID" sz="2000" b="1" i="0" u="none" strike="noStrike" baseline="0" dirty="0" err="1">
                <a:latin typeface="TT1D8t00"/>
              </a:rPr>
              <a:t>menghasilkan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lulusan</a:t>
            </a:r>
            <a:r>
              <a:rPr lang="en-ID" sz="2000" b="1" i="0" u="none" strike="noStrike" baseline="0" dirty="0">
                <a:latin typeface="TT1D8t00"/>
              </a:rPr>
              <a:t> yang </a:t>
            </a:r>
            <a:r>
              <a:rPr lang="en-ID" sz="2000" b="1" i="0" u="none" strike="noStrike" baseline="0" dirty="0" err="1">
                <a:latin typeface="TT1D8t00"/>
              </a:rPr>
              <a:t>mampu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secara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aktif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mengembangkan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potensinya</a:t>
            </a:r>
            <a:r>
              <a:rPr lang="en-ID" sz="2000" b="1" i="0" u="none" strike="noStrike" baseline="0" dirty="0">
                <a:latin typeface="TT1D8t00"/>
              </a:rPr>
              <a:t> dan </a:t>
            </a:r>
            <a:r>
              <a:rPr lang="sv-SE" sz="2000" b="1" i="0" u="none" strike="noStrike" baseline="0" dirty="0">
                <a:latin typeface="TT1D8t00"/>
              </a:rPr>
              <a:t>menghasilkan Ilmu Pengetahuan dan/atau Teknologi </a:t>
            </a:r>
            <a:r>
              <a:rPr lang="en-ID" sz="2000" b="1" i="0" u="none" strike="noStrike" baseline="0" dirty="0">
                <a:latin typeface="TT1D8t00"/>
              </a:rPr>
              <a:t>yang </a:t>
            </a:r>
            <a:r>
              <a:rPr lang="en-ID" sz="2000" b="1" i="0" u="none" strike="noStrike" baseline="0" dirty="0" err="1">
                <a:latin typeface="TT1D8t00"/>
              </a:rPr>
              <a:t>berguna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bagi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masyarakat</a:t>
            </a:r>
            <a:r>
              <a:rPr lang="en-ID" sz="2000" b="1" i="0" u="none" strike="noStrike" baseline="0" dirty="0">
                <a:latin typeface="TT1D8t00"/>
              </a:rPr>
              <a:t>, </a:t>
            </a:r>
            <a:r>
              <a:rPr lang="en-ID" sz="2000" b="1" i="0" u="none" strike="noStrike" baseline="0" dirty="0" err="1">
                <a:latin typeface="TT1D8t00"/>
              </a:rPr>
              <a:t>bangsa</a:t>
            </a:r>
            <a:r>
              <a:rPr lang="en-ID" sz="2000" b="1" i="0" u="none" strike="noStrike" baseline="0" dirty="0">
                <a:latin typeface="TT1D8t00"/>
              </a:rPr>
              <a:t>, dan negara.</a:t>
            </a:r>
          </a:p>
          <a:p>
            <a:pPr marL="357188" indent="-357188" algn="l">
              <a:spcBef>
                <a:spcPts val="600"/>
              </a:spcBef>
            </a:pPr>
            <a:r>
              <a:rPr lang="sv-SE" sz="2000" b="1" i="0" u="none" strike="noStrike" baseline="0" dirty="0">
                <a:latin typeface="TT1D8t00"/>
              </a:rPr>
              <a:t>(2) Pemerintah menyelenggarakan sistem penjaminan </a:t>
            </a:r>
            <a:r>
              <a:rPr lang="en-ID" sz="2000" b="1" i="0" u="none" strike="noStrike" baseline="0" dirty="0" err="1">
                <a:latin typeface="TT1D8t00"/>
              </a:rPr>
              <a:t>mutu</a:t>
            </a:r>
            <a:r>
              <a:rPr lang="en-ID" sz="2000" b="1" i="0" u="none" strike="noStrike" baseline="0" dirty="0">
                <a:latin typeface="TT1D8t00"/>
              </a:rPr>
              <a:t> Pendidikan Tinggi </a:t>
            </a:r>
            <a:r>
              <a:rPr lang="en-ID" sz="2000" b="1" i="0" u="none" strike="noStrike" baseline="0" dirty="0" err="1">
                <a:latin typeface="TT1D8t00"/>
              </a:rPr>
              <a:t>untuk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mendapatkan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pendidikan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bermutu</a:t>
            </a:r>
            <a:r>
              <a:rPr lang="en-ID" sz="2000" b="1" i="0" u="none" strike="noStrike" baseline="0" dirty="0">
                <a:latin typeface="TT1D8t00"/>
              </a:rPr>
              <a:t>.</a:t>
            </a:r>
            <a:endParaRPr lang="en-ID" sz="20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6061AE-178B-4294-8DE1-E8BF0DA14FF6}"/>
              </a:ext>
            </a:extLst>
          </p:cNvPr>
          <p:cNvCxnSpPr/>
          <p:nvPr/>
        </p:nvCxnSpPr>
        <p:spPr>
          <a:xfrm>
            <a:off x="4263887" y="2643809"/>
            <a:ext cx="2544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7F799A-154D-44ED-ACE8-D7959DD299A4}"/>
              </a:ext>
            </a:extLst>
          </p:cNvPr>
          <p:cNvGrpSpPr/>
          <p:nvPr/>
        </p:nvGrpSpPr>
        <p:grpSpPr>
          <a:xfrm>
            <a:off x="457197" y="3222849"/>
            <a:ext cx="11509513" cy="3170099"/>
            <a:chOff x="457197" y="3222849"/>
            <a:chExt cx="11509513" cy="31700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5DF72B4-AB85-40CB-9AEC-5524B56270D1}"/>
                </a:ext>
              </a:extLst>
            </p:cNvPr>
            <p:cNvGrpSpPr/>
            <p:nvPr/>
          </p:nvGrpSpPr>
          <p:grpSpPr>
            <a:xfrm>
              <a:off x="457197" y="3222849"/>
              <a:ext cx="11509513" cy="3170099"/>
              <a:chOff x="457197" y="3222849"/>
              <a:chExt cx="11509513" cy="3170099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A1533D-A034-41EC-824D-76E5CAE36ACB}"/>
                  </a:ext>
                </a:extLst>
              </p:cNvPr>
              <p:cNvSpPr txBox="1"/>
              <p:nvPr/>
            </p:nvSpPr>
            <p:spPr>
              <a:xfrm>
                <a:off x="457197" y="3222849"/>
                <a:ext cx="11509513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en-ID" sz="2000" b="1" i="0" u="none" strike="noStrike" baseline="0" dirty="0" err="1">
                    <a:latin typeface="TT1D8t00"/>
                  </a:rPr>
                  <a:t>Pasal</a:t>
                </a:r>
                <a:r>
                  <a:rPr lang="en-ID" sz="2000" b="1" i="0" u="none" strike="noStrike" baseline="0" dirty="0">
                    <a:latin typeface="TT1D8t00"/>
                  </a:rPr>
                  <a:t> 52</a:t>
                </a:r>
              </a:p>
              <a:p>
                <a:pPr marL="357188" indent="-357188" algn="l">
                  <a:spcBef>
                    <a:spcPts val="600"/>
                  </a:spcBef>
                </a:pPr>
                <a:r>
                  <a:rPr lang="fi-FI" sz="2000" b="1" i="0" u="none" strike="noStrike" baseline="0" dirty="0">
                    <a:latin typeface="TT1D8t00"/>
                  </a:rPr>
                  <a:t>(1) Penjaminan mutu Pendidikan Tinggi merupakan kegiatan sistemik untuk meningkatkan mutu </a:t>
                </a:r>
                <a:r>
                  <a:rPr lang="en-ID" sz="2000" b="1" i="0" u="none" strike="noStrike" baseline="0" dirty="0">
                    <a:latin typeface="TT1D8t00"/>
                  </a:rPr>
                  <a:t>Pendidikan Tinggi </a:t>
                </a:r>
                <a:r>
                  <a:rPr lang="en-ID" sz="2000" b="1" i="0" u="none" strike="noStrike" baseline="0" dirty="0" err="1">
                    <a:latin typeface="TT1D8t00"/>
                  </a:rPr>
                  <a:t>secara</a:t>
                </a:r>
                <a:r>
                  <a:rPr lang="en-ID" sz="2000" b="1" i="0" u="none" strike="noStrike" baseline="0" dirty="0">
                    <a:latin typeface="TT1D8t00"/>
                  </a:rPr>
                  <a:t> </a:t>
                </a:r>
                <a:r>
                  <a:rPr lang="en-ID" sz="2000" b="1" i="0" u="none" strike="noStrike" baseline="0" dirty="0" err="1">
                    <a:latin typeface="TT1D8t00"/>
                  </a:rPr>
                  <a:t>berencana</a:t>
                </a:r>
                <a:r>
                  <a:rPr lang="en-ID" sz="2000" b="1" i="0" u="none" strike="noStrike" baseline="0" dirty="0">
                    <a:latin typeface="TT1D8t00"/>
                  </a:rPr>
                  <a:t> dan </a:t>
                </a:r>
                <a:r>
                  <a:rPr lang="en-ID" sz="2000" b="1" i="0" u="none" strike="noStrike" baseline="0" dirty="0" err="1">
                    <a:latin typeface="TT1D8t00"/>
                  </a:rPr>
                  <a:t>berkelanjutan</a:t>
                </a:r>
                <a:r>
                  <a:rPr lang="en-ID" sz="2000" b="1" i="0" u="none" strike="noStrike" baseline="0" dirty="0">
                    <a:latin typeface="TT1D8t00"/>
                  </a:rPr>
                  <a:t>.</a:t>
                </a:r>
              </a:p>
              <a:p>
                <a:pPr marL="357188" indent="-357188" algn="l">
                  <a:spcBef>
                    <a:spcPts val="600"/>
                  </a:spcBef>
                </a:pPr>
                <a:r>
                  <a:rPr lang="fi-FI" sz="2000" b="1" i="0" u="none" strike="noStrike" baseline="0" dirty="0">
                    <a:latin typeface="TT1D8t00"/>
                  </a:rPr>
                  <a:t>(2) Penjaminan mutu sebagaimana dimaksud pada ayat (1) dilakukan melalui penetapan, pelaksanaan, </a:t>
                </a:r>
                <a:r>
                  <a:rPr lang="en-ID" sz="2000" b="1" i="0" u="none" strike="noStrike" baseline="0" dirty="0" err="1">
                    <a:latin typeface="TT1D8t00"/>
                  </a:rPr>
                  <a:t>evaluasi</a:t>
                </a:r>
                <a:r>
                  <a:rPr lang="en-ID" sz="2000" b="1" i="0" u="none" strike="noStrike" baseline="0" dirty="0">
                    <a:latin typeface="TT1D8t00"/>
                  </a:rPr>
                  <a:t>, </a:t>
                </a:r>
                <a:r>
                  <a:rPr lang="en-ID" sz="2000" b="1" i="0" u="none" strike="noStrike" baseline="0" dirty="0" err="1">
                    <a:latin typeface="TT1D8t00"/>
                  </a:rPr>
                  <a:t>pengendalian</a:t>
                </a:r>
                <a:r>
                  <a:rPr lang="en-ID" sz="2000" b="1" i="0" u="none" strike="noStrike" baseline="0" dirty="0">
                    <a:latin typeface="TT1D8t00"/>
                  </a:rPr>
                  <a:t>, dan </a:t>
                </a:r>
                <a:r>
                  <a:rPr lang="en-ID" sz="2000" b="1" i="0" u="none" strike="noStrike" baseline="0" dirty="0" err="1">
                    <a:latin typeface="TT1D8t00"/>
                  </a:rPr>
                  <a:t>peningkatan</a:t>
                </a:r>
                <a:r>
                  <a:rPr lang="en-ID" sz="2000" b="1" i="0" u="none" strike="noStrike" baseline="0" dirty="0">
                    <a:latin typeface="TT1D8t00"/>
                  </a:rPr>
                  <a:t> </a:t>
                </a:r>
                <a:r>
                  <a:rPr lang="en-ID" sz="2000" b="1" i="0" u="none" strike="noStrike" baseline="0" dirty="0" err="1">
                    <a:latin typeface="TT1D8t00"/>
                  </a:rPr>
                  <a:t>standar</a:t>
                </a:r>
                <a:r>
                  <a:rPr lang="en-ID" sz="2000" b="1" i="0" u="none" strike="noStrike" baseline="0" dirty="0">
                    <a:latin typeface="TT1D8t00"/>
                  </a:rPr>
                  <a:t> Pendidikan Tinggi.</a:t>
                </a:r>
              </a:p>
              <a:p>
                <a:pPr marL="357188" indent="-357188" algn="l">
                  <a:spcBef>
                    <a:spcPts val="600"/>
                  </a:spcBef>
                </a:pPr>
                <a:r>
                  <a:rPr lang="fi-FI" sz="2000" b="1" i="0" u="none" strike="noStrike" baseline="0" dirty="0">
                    <a:latin typeface="TT1D8t00"/>
                  </a:rPr>
                  <a:t>(3) Menteri menetapkan sistem penjaminan mutu </a:t>
                </a:r>
                <a:r>
                  <a:rPr lang="en-ID" sz="2000" b="1" i="0" u="none" strike="noStrike" baseline="0" dirty="0">
                    <a:latin typeface="TT1D8t00"/>
                  </a:rPr>
                  <a:t>Pendidikan Tinggi dan </a:t>
                </a:r>
                <a:r>
                  <a:rPr lang="en-ID" sz="2000" b="1" i="0" u="none" strike="noStrike" baseline="0" dirty="0" err="1">
                    <a:latin typeface="TT1D8t00"/>
                  </a:rPr>
                  <a:t>Standar</a:t>
                </a:r>
                <a:r>
                  <a:rPr lang="en-ID" sz="2000" b="1" i="0" u="none" strike="noStrike" baseline="0" dirty="0">
                    <a:latin typeface="TT1D8t00"/>
                  </a:rPr>
                  <a:t> Nasional Pendidikan Tinggi.</a:t>
                </a:r>
              </a:p>
              <a:p>
                <a:pPr marL="357188" indent="-357188" algn="l">
                  <a:spcBef>
                    <a:spcPts val="600"/>
                  </a:spcBef>
                </a:pPr>
                <a:r>
                  <a:rPr lang="en-ID" sz="2000" b="1" i="0" u="none" strike="noStrike" baseline="0" dirty="0">
                    <a:latin typeface="TT1D8t00"/>
                  </a:rPr>
                  <a:t>(4) </a:t>
                </a:r>
                <a:r>
                  <a:rPr lang="en-ID" sz="2000" b="1" i="0" u="none" strike="noStrike" baseline="0" dirty="0" err="1">
                    <a:latin typeface="TT1D8t00"/>
                  </a:rPr>
                  <a:t>Sistem</a:t>
                </a:r>
                <a:r>
                  <a:rPr lang="en-ID" sz="2000" b="1" i="0" u="none" strike="noStrike" baseline="0" dirty="0">
                    <a:latin typeface="TT1D8t00"/>
                  </a:rPr>
                  <a:t> </a:t>
                </a:r>
                <a:r>
                  <a:rPr lang="en-ID" sz="2000" b="1" i="0" u="none" strike="noStrike" baseline="0" dirty="0" err="1">
                    <a:latin typeface="TT1D8t00"/>
                  </a:rPr>
                  <a:t>penjaminan</a:t>
                </a:r>
                <a:r>
                  <a:rPr lang="en-ID" sz="2000" b="1" i="0" u="none" strike="noStrike" baseline="0" dirty="0">
                    <a:latin typeface="TT1D8t00"/>
                  </a:rPr>
                  <a:t> </a:t>
                </a:r>
                <a:r>
                  <a:rPr lang="en-ID" sz="2000" b="1" i="0" u="none" strike="noStrike" baseline="0" dirty="0" err="1">
                    <a:latin typeface="TT1D8t00"/>
                  </a:rPr>
                  <a:t>mutu</a:t>
                </a:r>
                <a:r>
                  <a:rPr lang="en-ID" sz="2000" b="1" i="0" u="none" strike="noStrike" baseline="0" dirty="0">
                    <a:latin typeface="TT1D8t00"/>
                  </a:rPr>
                  <a:t> Pendidikan Tinggi </a:t>
                </a:r>
                <a:r>
                  <a:rPr lang="en-ID" sz="2000" b="1" i="0" u="none" strike="noStrike" baseline="0" dirty="0" err="1">
                    <a:latin typeface="TT1D8t00"/>
                  </a:rPr>
                  <a:t>sebagaimana</a:t>
                </a:r>
                <a:r>
                  <a:rPr lang="en-ID" sz="2000" b="1" i="0" u="none" strike="noStrike" baseline="0" dirty="0">
                    <a:latin typeface="TT1D8t00"/>
                  </a:rPr>
                  <a:t> </a:t>
                </a:r>
                <a:r>
                  <a:rPr lang="en-ID" sz="2000" b="1" i="0" u="none" strike="noStrike" baseline="0" dirty="0" err="1">
                    <a:latin typeface="TT1D8t00"/>
                  </a:rPr>
                  <a:t>dimaksud</a:t>
                </a:r>
                <a:r>
                  <a:rPr lang="en-ID" sz="2000" b="1" i="0" u="none" strike="noStrike" baseline="0" dirty="0">
                    <a:latin typeface="TT1D8t00"/>
                  </a:rPr>
                  <a:t> pada </a:t>
                </a:r>
                <a:r>
                  <a:rPr lang="en-ID" sz="2000" b="1" i="0" u="none" strike="noStrike" baseline="0" dirty="0" err="1">
                    <a:latin typeface="TT1D8t00"/>
                  </a:rPr>
                  <a:t>ayat</a:t>
                </a:r>
                <a:r>
                  <a:rPr lang="en-ID" sz="2000" b="1" i="0" u="none" strike="noStrike" baseline="0" dirty="0">
                    <a:latin typeface="TT1D8t00"/>
                  </a:rPr>
                  <a:t> (3) </a:t>
                </a:r>
                <a:r>
                  <a:rPr lang="en-ID" sz="2000" b="1" i="0" u="none" strike="noStrike" baseline="0" dirty="0" err="1">
                    <a:latin typeface="TT1D8t00"/>
                  </a:rPr>
                  <a:t>didasarkan</a:t>
                </a:r>
                <a:r>
                  <a:rPr lang="en-ID" sz="2000" b="1" i="0" u="none" strike="noStrike" baseline="0" dirty="0">
                    <a:latin typeface="TT1D8t00"/>
                  </a:rPr>
                  <a:t> </a:t>
                </a:r>
                <a:r>
                  <a:rPr lang="nn-NO" sz="2000" b="1" i="0" u="none" strike="noStrike" baseline="0" dirty="0">
                    <a:latin typeface="TT1D8t00"/>
                  </a:rPr>
                  <a:t>pada Pangkalan Data Pendidikan Tinggi.</a:t>
                </a:r>
                <a:endParaRPr lang="en-ID" sz="2000" b="1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3A3C960-4F38-4752-B910-D8FF14DDAE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6487" y="3959087"/>
                <a:ext cx="171615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CDF91AC-0455-46B0-AEB5-AB9D72301D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1461" y="4237383"/>
                <a:ext cx="303806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3C5C470-25F2-41F5-83A7-EFBD3CD9BD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2670" y="5360505"/>
                <a:ext cx="288897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03ED62-0105-4A7F-BD9F-F752E69163E5}"/>
                </a:ext>
              </a:extLst>
            </p:cNvPr>
            <p:cNvCxnSpPr>
              <a:cxnSpLocks/>
            </p:cNvCxnSpPr>
            <p:nvPr/>
          </p:nvCxnSpPr>
          <p:spPr>
            <a:xfrm>
              <a:off x="944217" y="6321287"/>
              <a:ext cx="34985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9FCEC9A-E68F-42CB-9AD2-BA34F51EADB5}"/>
              </a:ext>
            </a:extLst>
          </p:cNvPr>
          <p:cNvSpPr txBox="1"/>
          <p:nvPr/>
        </p:nvSpPr>
        <p:spPr>
          <a:xfrm>
            <a:off x="6424550" y="2873829"/>
            <a:ext cx="49159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TIDAK DISIAPKAN DALAM SEMALAM MENJELANG AKREDITASI, TAPI SEPANJANG WAKTU.</a:t>
            </a:r>
            <a:endParaRPr lang="en-ID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4956E1-AF11-4058-8EF6-222D319E29D9}"/>
              </a:ext>
            </a:extLst>
          </p:cNvPr>
          <p:cNvCxnSpPr/>
          <p:nvPr/>
        </p:nvCxnSpPr>
        <p:spPr>
          <a:xfrm flipH="1">
            <a:off x="5676405" y="3520159"/>
            <a:ext cx="748146" cy="4389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619325-C53E-464C-BA03-2B971FD1D9C2}"/>
              </a:ext>
            </a:extLst>
          </p:cNvPr>
          <p:cNvSpPr txBox="1"/>
          <p:nvPr/>
        </p:nvSpPr>
        <p:spPr>
          <a:xfrm>
            <a:off x="4640322" y="5360505"/>
            <a:ext cx="558553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LAM AKAN MENGONFIRMASI LED DG DATA DI PD DIKTI</a:t>
            </a:r>
            <a:endParaRPr lang="en-ID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B368DE-7391-4F35-B95E-0A554873197A}"/>
              </a:ext>
            </a:extLst>
          </p:cNvPr>
          <p:cNvCxnSpPr>
            <a:cxnSpLocks/>
          </p:cNvCxnSpPr>
          <p:nvPr/>
        </p:nvCxnSpPr>
        <p:spPr>
          <a:xfrm flipH="1">
            <a:off x="4415032" y="5638801"/>
            <a:ext cx="675459" cy="4389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4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6F272-6731-43E6-83F0-D9460C493AC1}"/>
              </a:ext>
            </a:extLst>
          </p:cNvPr>
          <p:cNvSpPr txBox="1"/>
          <p:nvPr/>
        </p:nvSpPr>
        <p:spPr>
          <a:xfrm>
            <a:off x="1196001" y="1996320"/>
            <a:ext cx="100683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ID" sz="2000" b="1" i="0" u="none" strike="noStrike" baseline="0" dirty="0" err="1">
                <a:latin typeface="TT1D8t00"/>
              </a:rPr>
              <a:t>Pasal</a:t>
            </a:r>
            <a:r>
              <a:rPr lang="en-ID" sz="2000" b="1" i="0" u="none" strike="noStrike" baseline="0" dirty="0">
                <a:latin typeface="TT1D8t00"/>
              </a:rPr>
              <a:t> 53</a:t>
            </a:r>
          </a:p>
          <a:p>
            <a:pPr algn="l">
              <a:spcBef>
                <a:spcPts val="600"/>
              </a:spcBef>
            </a:pPr>
            <a:r>
              <a:rPr lang="en-ID" sz="2000" b="1" i="0" u="none" strike="noStrike" baseline="0" dirty="0" err="1">
                <a:latin typeface="TT1D8t00"/>
              </a:rPr>
              <a:t>Sistem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penjaminan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mutu</a:t>
            </a:r>
            <a:r>
              <a:rPr lang="en-ID" sz="2000" b="1" i="0" u="none" strike="noStrike" baseline="0" dirty="0">
                <a:latin typeface="TT1D8t00"/>
              </a:rPr>
              <a:t> Pendidikan Tinggi </a:t>
            </a:r>
            <a:r>
              <a:rPr lang="en-ID" sz="2000" b="1" i="0" u="none" strike="noStrike" baseline="0" dirty="0" err="1">
                <a:latin typeface="TT1D8t00"/>
              </a:rPr>
              <a:t>sebagaimana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dimaksud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dalam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Pasal</a:t>
            </a:r>
            <a:r>
              <a:rPr lang="en-ID" sz="2000" b="1" i="0" u="none" strike="noStrike" baseline="0" dirty="0">
                <a:latin typeface="TT1D8t00"/>
              </a:rPr>
              <a:t> 51 </a:t>
            </a:r>
            <a:r>
              <a:rPr lang="en-ID" sz="2000" b="1" i="0" u="none" strike="noStrike" baseline="0" dirty="0" err="1">
                <a:latin typeface="TT1D8t00"/>
              </a:rPr>
              <a:t>ayat</a:t>
            </a:r>
            <a:r>
              <a:rPr lang="en-ID" sz="2000" b="1" i="0" u="none" strike="noStrike" baseline="0" dirty="0">
                <a:latin typeface="TT1D8t00"/>
              </a:rPr>
              <a:t> (2) </a:t>
            </a:r>
            <a:r>
              <a:rPr lang="en-ID" sz="2000" b="1" i="0" u="none" strike="noStrike" baseline="0" dirty="0" err="1">
                <a:latin typeface="TT1D8t00"/>
              </a:rPr>
              <a:t>terdiri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atas</a:t>
            </a:r>
            <a:r>
              <a:rPr lang="en-ID" sz="2000" b="1" i="0" u="none" strike="noStrike" baseline="0" dirty="0">
                <a:latin typeface="TT1D8t00"/>
              </a:rPr>
              <a:t>:</a:t>
            </a:r>
          </a:p>
          <a:p>
            <a:pPr algn="l">
              <a:spcBef>
                <a:spcPts val="600"/>
              </a:spcBef>
            </a:pPr>
            <a:r>
              <a:rPr lang="en-ID" sz="2000" b="1" i="0" u="none" strike="noStrike" baseline="0" dirty="0">
                <a:latin typeface="TT1D8t00"/>
              </a:rPr>
              <a:t>a. </a:t>
            </a:r>
            <a:r>
              <a:rPr lang="en-ID" sz="2000" b="1" i="0" u="none" strike="noStrike" baseline="0" dirty="0" err="1">
                <a:latin typeface="TT1D8t00"/>
              </a:rPr>
              <a:t>sistem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penjaminan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mutu</a:t>
            </a:r>
            <a:r>
              <a:rPr lang="en-ID" sz="2000" b="1" i="0" u="none" strike="noStrike" baseline="0" dirty="0">
                <a:latin typeface="TT1D8t00"/>
              </a:rPr>
              <a:t> internal yang </a:t>
            </a:r>
            <a:r>
              <a:rPr lang="en-ID" sz="2000" b="1" i="0" u="none" strike="noStrike" baseline="0" dirty="0" err="1">
                <a:latin typeface="TT1D8t00"/>
              </a:rPr>
              <a:t>dikembangkan</a:t>
            </a:r>
            <a:r>
              <a:rPr lang="en-ID" sz="2000" b="1" i="0" u="none" strike="noStrike" baseline="0" dirty="0">
                <a:latin typeface="TT1D8t00"/>
              </a:rPr>
              <a:t> oleh </a:t>
            </a:r>
            <a:r>
              <a:rPr lang="en-ID" sz="2000" b="1" i="0" u="none" strike="noStrike" baseline="0" dirty="0" err="1">
                <a:latin typeface="TT1D8t00"/>
              </a:rPr>
              <a:t>Perguruan</a:t>
            </a:r>
            <a:r>
              <a:rPr lang="en-ID" sz="2000" b="1" i="0" u="none" strike="noStrike" baseline="0" dirty="0">
                <a:latin typeface="TT1D8t00"/>
              </a:rPr>
              <a:t> Tinggi; dan</a:t>
            </a:r>
          </a:p>
          <a:p>
            <a:pPr algn="l">
              <a:spcBef>
                <a:spcPts val="600"/>
              </a:spcBef>
            </a:pPr>
            <a:r>
              <a:rPr lang="en-ID" sz="2000" b="1" i="0" u="none" strike="noStrike" baseline="0" dirty="0">
                <a:latin typeface="TT1D8t00"/>
              </a:rPr>
              <a:t>b. </a:t>
            </a:r>
            <a:r>
              <a:rPr lang="en-ID" sz="2000" b="1" i="0" u="none" strike="noStrike" baseline="0" dirty="0" err="1">
                <a:latin typeface="TT1D8t00"/>
              </a:rPr>
              <a:t>sistem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penjaminan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mutu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eksternal</a:t>
            </a:r>
            <a:r>
              <a:rPr lang="en-ID" sz="2000" b="1" i="0" u="none" strike="noStrike" baseline="0" dirty="0">
                <a:latin typeface="TT1D8t00"/>
              </a:rPr>
              <a:t> yang </a:t>
            </a:r>
            <a:r>
              <a:rPr lang="en-ID" sz="2000" b="1" i="0" u="none" strike="noStrike" baseline="0" dirty="0" err="1">
                <a:latin typeface="TT1D8t00"/>
              </a:rPr>
              <a:t>dilakukan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melalui</a:t>
            </a:r>
            <a:r>
              <a:rPr lang="en-ID" sz="2000" b="1" i="0" u="none" strike="noStrike" baseline="0" dirty="0">
                <a:latin typeface="TT1D8t00"/>
              </a:rPr>
              <a:t> </a:t>
            </a:r>
            <a:r>
              <a:rPr lang="en-ID" sz="2000" b="1" i="0" u="none" strike="noStrike" baseline="0" dirty="0" err="1">
                <a:latin typeface="TT1D8t00"/>
              </a:rPr>
              <a:t>akreditasi</a:t>
            </a:r>
            <a:r>
              <a:rPr lang="en-ID" sz="2000" b="1" i="0" u="none" strike="noStrike" baseline="0" dirty="0">
                <a:latin typeface="TT1D8t00"/>
              </a:rPr>
              <a:t>.</a:t>
            </a:r>
            <a:endParaRPr lang="en-ID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50E3D-58DF-4DC5-99D6-81ED2D1340A9}"/>
              </a:ext>
            </a:extLst>
          </p:cNvPr>
          <p:cNvSpPr txBox="1"/>
          <p:nvPr/>
        </p:nvSpPr>
        <p:spPr>
          <a:xfrm>
            <a:off x="2110407" y="1033904"/>
            <a:ext cx="7868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UU NO. 12 TAHUN 2012 TTG PENDIDIKAN TINGGI (2)</a:t>
            </a:r>
            <a:endParaRPr lang="en-ID" sz="2800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1E747D7-2850-4146-B9A0-13418C6FA752}"/>
              </a:ext>
            </a:extLst>
          </p:cNvPr>
          <p:cNvSpPr/>
          <p:nvPr/>
        </p:nvSpPr>
        <p:spPr>
          <a:xfrm>
            <a:off x="193811" y="723174"/>
            <a:ext cx="1722786" cy="10535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Dasar Hukum</a:t>
            </a:r>
            <a:endParaRPr lang="en-ID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D3BF21-4B09-4A39-B350-08F8E07D5189}"/>
              </a:ext>
            </a:extLst>
          </p:cNvPr>
          <p:cNvCxnSpPr/>
          <p:nvPr/>
        </p:nvCxnSpPr>
        <p:spPr>
          <a:xfrm>
            <a:off x="2345635" y="3858368"/>
            <a:ext cx="6440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7AEFC6-DFC3-4694-996B-DFEB82AA9BA2}"/>
              </a:ext>
            </a:extLst>
          </p:cNvPr>
          <p:cNvCxnSpPr>
            <a:cxnSpLocks/>
          </p:cNvCxnSpPr>
          <p:nvPr/>
        </p:nvCxnSpPr>
        <p:spPr>
          <a:xfrm>
            <a:off x="2345635" y="3429000"/>
            <a:ext cx="7166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435D56-3264-41CB-9A1D-A98242BFD3CD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2696287" y="3429000"/>
            <a:ext cx="2621150" cy="1741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E9D006F-AF7C-4BDE-BEDB-C6932459DF73}"/>
              </a:ext>
            </a:extLst>
          </p:cNvPr>
          <p:cNvSpPr/>
          <p:nvPr/>
        </p:nvSpPr>
        <p:spPr>
          <a:xfrm>
            <a:off x="1669774" y="5039139"/>
            <a:ext cx="1202635" cy="894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SPMI</a:t>
            </a:r>
            <a:endParaRPr lang="en-ID" sz="2400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B59954-D691-4826-B056-972ABCCEE7AC}"/>
              </a:ext>
            </a:extLst>
          </p:cNvPr>
          <p:cNvCxnSpPr>
            <a:cxnSpLocks/>
          </p:cNvCxnSpPr>
          <p:nvPr/>
        </p:nvCxnSpPr>
        <p:spPr>
          <a:xfrm>
            <a:off x="6162261" y="3858368"/>
            <a:ext cx="1012135" cy="1180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4F77EF9-58EA-4343-BA3C-51D2525FF52B}"/>
              </a:ext>
            </a:extLst>
          </p:cNvPr>
          <p:cNvSpPr/>
          <p:nvPr/>
        </p:nvSpPr>
        <p:spPr>
          <a:xfrm>
            <a:off x="6668328" y="5051007"/>
            <a:ext cx="1339302" cy="894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BAN/LAM</a:t>
            </a:r>
            <a:endParaRPr lang="en-ID" sz="2400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EDFA76-E39F-4856-A3D0-F589947AA14D}"/>
              </a:ext>
            </a:extLst>
          </p:cNvPr>
          <p:cNvCxnSpPr/>
          <p:nvPr/>
        </p:nvCxnSpPr>
        <p:spPr>
          <a:xfrm flipV="1">
            <a:off x="2872409" y="5486396"/>
            <a:ext cx="3795919" cy="1186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08AB92-2C9A-4B29-92DF-89202215FBEA}"/>
              </a:ext>
            </a:extLst>
          </p:cNvPr>
          <p:cNvSpPr txBox="1"/>
          <p:nvPr/>
        </p:nvSpPr>
        <p:spPr>
          <a:xfrm>
            <a:off x="8218006" y="4359018"/>
            <a:ext cx="3763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Jika SPMI </a:t>
            </a:r>
            <a:r>
              <a:rPr lang="en-US" sz="2400" b="1" dirty="0" err="1">
                <a:solidFill>
                  <a:srgbClr val="FFFF00"/>
                </a:solidFill>
              </a:rPr>
              <a:t>berjalan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baik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apa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masih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perlu</a:t>
            </a:r>
            <a:r>
              <a:rPr lang="en-US" sz="2400" b="1" dirty="0">
                <a:solidFill>
                  <a:srgbClr val="FFFF00"/>
                </a:solidFill>
              </a:rPr>
              <a:t> BAN/LAM </a:t>
            </a:r>
            <a:r>
              <a:rPr lang="en-US" sz="2400" b="1" dirty="0" err="1">
                <a:solidFill>
                  <a:srgbClr val="FFFF00"/>
                </a:solidFill>
              </a:rPr>
              <a:t>ya</a:t>
            </a:r>
            <a:r>
              <a:rPr lang="en-US" sz="2400" b="1" dirty="0">
                <a:solidFill>
                  <a:srgbClr val="FFFF00"/>
                </a:solidFill>
              </a:rPr>
              <a:t>?</a:t>
            </a:r>
            <a:endParaRPr lang="en-ID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8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C2D48-22BD-4207-A60C-D92222921D5F}"/>
              </a:ext>
            </a:extLst>
          </p:cNvPr>
          <p:cNvSpPr txBox="1"/>
          <p:nvPr/>
        </p:nvSpPr>
        <p:spPr>
          <a:xfrm>
            <a:off x="577131" y="313478"/>
            <a:ext cx="10763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i="0" u="none" strike="noStrike" baseline="0" dirty="0">
                <a:solidFill>
                  <a:srgbClr val="000000"/>
                </a:solidFill>
              </a:rPr>
              <a:t> PERATURAN MENTERI PENDIDIKAN DAN KEBUDAYAAN REPUBLIK INDONESIA </a:t>
            </a:r>
          </a:p>
          <a:p>
            <a:pPr algn="ctr"/>
            <a:r>
              <a:rPr lang="en-ID" sz="2400" b="1" i="0" u="none" strike="noStrike" baseline="0" dirty="0">
                <a:solidFill>
                  <a:srgbClr val="000000"/>
                </a:solidFill>
              </a:rPr>
              <a:t>NOMOR 5 TAHUN 2020 </a:t>
            </a:r>
          </a:p>
          <a:p>
            <a:pPr algn="ctr"/>
            <a:r>
              <a:rPr lang="en-ID" sz="2400" b="1" i="0" u="none" strike="noStrike" baseline="0" dirty="0">
                <a:solidFill>
                  <a:srgbClr val="000000"/>
                </a:solidFill>
              </a:rPr>
              <a:t>TENTANG AKREDITASI PROGRAM STUDI DAN PERGURUAN TINGGI (1)</a:t>
            </a:r>
            <a:endParaRPr lang="en-ID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22E055-C2BD-4F83-A214-D7F264BE5EEB}"/>
              </a:ext>
            </a:extLst>
          </p:cNvPr>
          <p:cNvGrpSpPr/>
          <p:nvPr/>
        </p:nvGrpSpPr>
        <p:grpSpPr>
          <a:xfrm>
            <a:off x="1381544" y="3882096"/>
            <a:ext cx="9601200" cy="1974263"/>
            <a:chOff x="1434154" y="3733751"/>
            <a:chExt cx="9601200" cy="19236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8B0A46-C536-4E19-9600-3806C7F4C622}"/>
                </a:ext>
              </a:extLst>
            </p:cNvPr>
            <p:cNvSpPr txBox="1"/>
            <p:nvPr/>
          </p:nvSpPr>
          <p:spPr>
            <a:xfrm>
              <a:off x="1434154" y="3733751"/>
              <a:ext cx="9601200" cy="19236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D" sz="24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Pasal</a:t>
              </a:r>
              <a:r>
                <a:rPr lang="en-ID" sz="24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8 </a:t>
              </a:r>
            </a:p>
            <a:p>
              <a:pPr marL="342900" indent="-342900">
                <a:buAutoNum type="arabicParenBoth"/>
              </a:pPr>
              <a:r>
                <a:rPr lang="sv-SE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Jangka waktu Akreditasi Program Studi yang dilakukan oleh LAM</a:t>
              </a:r>
            </a:p>
            <a:p>
              <a:r>
                <a:rPr lang="sv-SE" b="1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   </a:t>
              </a:r>
              <a:r>
                <a:rPr lang="sv-SE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ditentukan oleh LAM. </a:t>
              </a:r>
            </a:p>
            <a:p>
              <a:pPr>
                <a:spcBef>
                  <a:spcPts val="600"/>
                </a:spcBef>
              </a:pP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(2)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Dalam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hal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jangka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waktu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Akreditasi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yang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ditentukan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oleh LAM</a:t>
              </a:r>
            </a:p>
            <a:p>
              <a:r>
                <a:rPr lang="en-ID" b="1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   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sebagaimana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dimaksud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pada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ayat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(1)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berakhir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maka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Akreditasi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ulang</a:t>
              </a:r>
              <a:endParaRPr lang="en-ID" sz="18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endParaRPr>
            </a:p>
            <a:p>
              <a:r>
                <a:rPr lang="en-ID" b="1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   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wajib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1800" b="1" i="0" u="none" strike="noStrike" baseline="0" dirty="0" err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dilakukan</a:t>
              </a:r>
              <a:r>
                <a:rPr lang="en-ID" sz="1800" b="1" i="0" u="none" strike="noStrike" baseline="0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 oleh LAM. </a:t>
              </a:r>
              <a:endParaRPr lang="en-ID" b="1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316CEE-37F0-4084-829F-6B022529AA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9356" y="5351515"/>
              <a:ext cx="2663499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5F58CD-2AAD-4AD9-9578-703CE8F42B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1836" y="5583848"/>
              <a:ext cx="2959415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68E6AB25-A7CF-4182-87C0-8960E8AD6A08}"/>
              </a:ext>
            </a:extLst>
          </p:cNvPr>
          <p:cNvSpPr/>
          <p:nvPr/>
        </p:nvSpPr>
        <p:spPr>
          <a:xfrm>
            <a:off x="9894407" y="3101424"/>
            <a:ext cx="2176674" cy="24410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SEDANG DICARI POLA YG SESUAI DG ATURAN TETAPI AKUNTABEL DAN EFSIEN</a:t>
            </a:r>
            <a:endParaRPr lang="en-ID" b="1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945D82-AC36-4201-92FC-A6FBACFB1669}"/>
              </a:ext>
            </a:extLst>
          </p:cNvPr>
          <p:cNvGrpSpPr/>
          <p:nvPr/>
        </p:nvGrpSpPr>
        <p:grpSpPr>
          <a:xfrm>
            <a:off x="1381544" y="1827285"/>
            <a:ext cx="9601200" cy="1877437"/>
            <a:chOff x="1381544" y="1827285"/>
            <a:chExt cx="9601200" cy="18774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C616AB1-4D6B-442E-A44F-A5BAC0E02EB4}"/>
                </a:ext>
              </a:extLst>
            </p:cNvPr>
            <p:cNvGrpSpPr/>
            <p:nvPr/>
          </p:nvGrpSpPr>
          <p:grpSpPr>
            <a:xfrm>
              <a:off x="1381544" y="1827285"/>
              <a:ext cx="9601200" cy="1877437"/>
              <a:chOff x="1417318" y="1990725"/>
              <a:chExt cx="9601200" cy="1877437"/>
            </a:xfrm>
            <a:noFill/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83969F-6A17-4A99-A97B-60AB40BFA0BD}"/>
                  </a:ext>
                </a:extLst>
              </p:cNvPr>
              <p:cNvSpPr txBox="1"/>
              <p:nvPr/>
            </p:nvSpPr>
            <p:spPr>
              <a:xfrm>
                <a:off x="1417318" y="1990725"/>
                <a:ext cx="9601200" cy="187743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ID" sz="24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Pasal</a:t>
                </a:r>
                <a:r>
                  <a:rPr lang="en-ID" sz="24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4 </a:t>
                </a:r>
              </a:p>
              <a:p>
                <a:pPr>
                  <a:spcBef>
                    <a:spcPts val="600"/>
                  </a:spcBef>
                </a:pP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(1)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Akreditasi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untuk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Program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Studi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dilaksanakan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oleh LAM. </a:t>
                </a:r>
              </a:p>
              <a:p>
                <a:pPr>
                  <a:spcBef>
                    <a:spcPts val="600"/>
                  </a:spcBef>
                </a:pP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(2)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Akreditas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untuk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Perguruan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Tinggi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dilaksanakan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oleh BAN-PT. </a:t>
                </a:r>
              </a:p>
              <a:p>
                <a:pPr>
                  <a:spcBef>
                    <a:spcPts val="600"/>
                  </a:spcBef>
                </a:pP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(3)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Dalam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hal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LAM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sebagaimana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dimaksud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pada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ayat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(1)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belum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terbentuk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,</a:t>
                </a:r>
              </a:p>
              <a:p>
                <a:pPr>
                  <a:spcBef>
                    <a:spcPts val="600"/>
                  </a:spcBef>
                </a:pPr>
                <a:r>
                  <a:rPr lang="en-ID" b="1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   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maka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Akreditasi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untuk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Program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Studi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D" sz="1800" b="1" i="0" u="none" strike="noStrike" baseline="0" dirty="0" err="1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diberikan</a:t>
                </a:r>
                <a:r>
                  <a:rPr lang="en-ID" sz="1800" b="1" i="0" u="none" strike="noStrike" baseline="0" dirty="0">
                    <a:solidFill>
                      <a:srgbClr val="000000"/>
                    </a:solidFill>
                    <a:latin typeface="Bookman Old Style" panose="02050604050505020204" pitchFamily="18" charset="0"/>
                  </a:rPr>
                  <a:t> oleh BAN-PT. </a:t>
                </a:r>
                <a:endParaRPr lang="en-ID" b="1" dirty="0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68DEAFB-D10A-4105-9BB9-3FB6491AF043}"/>
                  </a:ext>
                </a:extLst>
              </p:cNvPr>
              <p:cNvCxnSpPr/>
              <p:nvPr/>
            </p:nvCxnSpPr>
            <p:spPr>
              <a:xfrm>
                <a:off x="1905000" y="2781300"/>
                <a:ext cx="6572250" cy="0"/>
              </a:xfrm>
              <a:prstGeom prst="line">
                <a:avLst/>
              </a:prstGeom>
              <a:grpFill/>
              <a:ln w="38100">
                <a:solidFill>
                  <a:srgbClr val="FF0000">
                    <a:alpha val="6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8B72B2-4B5E-4BDB-9CF2-E32D74D975C8}"/>
                </a:ext>
              </a:extLst>
            </p:cNvPr>
            <p:cNvCxnSpPr/>
            <p:nvPr/>
          </p:nvCxnSpPr>
          <p:spPr>
            <a:xfrm>
              <a:off x="8229600" y="3289852"/>
              <a:ext cx="186064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29EC5C-B9EB-4ACF-9145-4CC413AB7EBA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31" y="3678217"/>
              <a:ext cx="258304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6634C36-75FC-4195-A7D9-985BAC6D9FFF}"/>
              </a:ext>
            </a:extLst>
          </p:cNvPr>
          <p:cNvSpPr txBox="1"/>
          <p:nvPr/>
        </p:nvSpPr>
        <p:spPr>
          <a:xfrm>
            <a:off x="5155351" y="5664530"/>
            <a:ext cx="455866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BEDANYA DG BAN PT.  LAM TDK DAPAT MELAKUKAN PERPANJANGAN OTOMATIS</a:t>
            </a:r>
            <a:endParaRPr lang="en-ID" sz="2000" b="1" dirty="0"/>
          </a:p>
        </p:txBody>
      </p:sp>
    </p:spTree>
    <p:extLst>
      <p:ext uri="{BB962C8B-B14F-4D97-AF65-F5344CB8AC3E}">
        <p14:creationId xmlns:p14="http://schemas.microsoft.com/office/powerpoint/2010/main" val="2511609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1516</Words>
  <Application>Microsoft Office PowerPoint</Application>
  <PresentationFormat>Widescreen</PresentationFormat>
  <Paragraphs>207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Times New Roman</vt:lpstr>
      <vt:lpstr>TT1D8t00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muchlas samani</cp:lastModifiedBy>
  <cp:revision>52</cp:revision>
  <dcterms:created xsi:type="dcterms:W3CDTF">2021-09-21T11:59:31Z</dcterms:created>
  <dcterms:modified xsi:type="dcterms:W3CDTF">2022-04-21T00:16:38Z</dcterms:modified>
</cp:coreProperties>
</file>